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62" r:id="rId4"/>
    <p:sldId id="263" r:id="rId5"/>
    <p:sldId id="264" r:id="rId6"/>
    <p:sldId id="265" r:id="rId7"/>
    <p:sldId id="266" r:id="rId8"/>
    <p:sldId id="267" r:id="rId9"/>
    <p:sldId id="268" r:id="rId10"/>
    <p:sldId id="269" r:id="rId11"/>
    <p:sldId id="270" r:id="rId12"/>
    <p:sldId id="271" r:id="rId13"/>
    <p:sldId id="276" r:id="rId14"/>
    <p:sldId id="272" r:id="rId15"/>
    <p:sldId id="275" r:id="rId16"/>
    <p:sldId id="274" r:id="rId17"/>
    <p:sldId id="273" r:id="rId18"/>
    <p:sldId id="277"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25" autoAdjust="0"/>
  </p:normalViewPr>
  <p:slideViewPr>
    <p:cSldViewPr>
      <p:cViewPr varScale="1">
        <p:scale>
          <a:sx n="59" d="100"/>
          <a:sy n="59" d="100"/>
        </p:scale>
        <p:origin x="-8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3E90EF-F62B-44DF-80EE-00F97EDE08C0}" type="datetimeFigureOut">
              <a:rPr lang="nl-NL" smtClean="0"/>
              <a:pPr/>
              <a:t>29-11-2012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8C747C-62D1-43D1-A9CF-B297A75CA9CA}" type="slidenum">
              <a:rPr lang="nl-NL" smtClean="0"/>
              <a:pPr/>
              <a:t>‹nr.›</a:t>
            </a:fld>
            <a:endParaRPr lang="nl-NL"/>
          </a:p>
        </p:txBody>
      </p:sp>
    </p:spTree>
    <p:extLst>
      <p:ext uri="{BB962C8B-B14F-4D97-AF65-F5344CB8AC3E}">
        <p14:creationId xmlns:p14="http://schemas.microsoft.com/office/powerpoint/2010/main" xmlns="" val="321038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Bevolkingsgroei:</a:t>
            </a:r>
            <a:r>
              <a:rPr lang="nl-NL" baseline="0" dirty="0" smtClean="0"/>
              <a:t> volgens de grafiek blijkt dat de bevolking pas krimpt na 2005!</a:t>
            </a:r>
          </a:p>
          <a:p>
            <a:endParaRPr lang="nl-NL" baseline="0" dirty="0" smtClean="0"/>
          </a:p>
          <a:p>
            <a:r>
              <a:rPr lang="nl-NL" baseline="0" dirty="0" smtClean="0"/>
              <a:t>Sterfteoverschot door een zeer laag geboortecijfer</a:t>
            </a:r>
          </a:p>
          <a:p>
            <a:endParaRPr lang="nl-NL" baseline="0" dirty="0" smtClean="0"/>
          </a:p>
          <a:p>
            <a:r>
              <a:rPr lang="nl-NL" baseline="0" dirty="0" smtClean="0"/>
              <a:t>Groei van de bevolking door sociale bevolkinggroei: meer immigranten dan emigranten.</a:t>
            </a:r>
          </a:p>
          <a:p>
            <a:r>
              <a:rPr lang="nl-NL" baseline="0" dirty="0" smtClean="0"/>
              <a:t>Let op: zeer wisselend per jaar.</a:t>
            </a:r>
            <a:endParaRPr lang="nl-NL" dirty="0"/>
          </a:p>
        </p:txBody>
      </p:sp>
      <p:sp>
        <p:nvSpPr>
          <p:cNvPr id="4" name="Tijdelijke aanduiding voor dianummer 3"/>
          <p:cNvSpPr>
            <a:spLocks noGrp="1"/>
          </p:cNvSpPr>
          <p:nvPr>
            <p:ph type="sldNum" sz="quarter" idx="10"/>
          </p:nvPr>
        </p:nvSpPr>
        <p:spPr/>
        <p:txBody>
          <a:bodyPr/>
          <a:lstStyle/>
          <a:p>
            <a:fld id="{448C747C-62D1-43D1-A9CF-B297A75CA9CA}" type="slidenum">
              <a:rPr lang="nl-NL" smtClean="0"/>
              <a:pPr/>
              <a:t>2</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Segregatie:</a:t>
            </a:r>
            <a:r>
              <a:rPr lang="nl-NL" baseline="0" dirty="0" smtClean="0"/>
              <a:t> Het apart wonen van bevolkingsgroepen met bepaalde kenmerken (armoede, taal)</a:t>
            </a:r>
            <a:endParaRPr lang="nl-NL" dirty="0" smtClean="0"/>
          </a:p>
          <a:p>
            <a:endParaRPr lang="nl-NL" dirty="0" smtClean="0"/>
          </a:p>
          <a:p>
            <a:r>
              <a:rPr lang="nl-NL" dirty="0" smtClean="0"/>
              <a:t>Integratie: Meedoen aan de maatschappij</a:t>
            </a:r>
            <a:endParaRPr lang="nl-NL" dirty="0"/>
          </a:p>
        </p:txBody>
      </p:sp>
      <p:sp>
        <p:nvSpPr>
          <p:cNvPr id="4" name="Tijdelijke aanduiding voor dianummer 3"/>
          <p:cNvSpPr>
            <a:spLocks noGrp="1"/>
          </p:cNvSpPr>
          <p:nvPr>
            <p:ph type="sldNum" sz="quarter" idx="10"/>
          </p:nvPr>
        </p:nvSpPr>
        <p:spPr/>
        <p:txBody>
          <a:bodyPr/>
          <a:lstStyle/>
          <a:p>
            <a:fld id="{448C747C-62D1-43D1-A9CF-B297A75CA9CA}" type="slidenum">
              <a:rPr lang="nl-NL" smtClean="0"/>
              <a:pPr/>
              <a:t>11</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De ontwikkeling van het Ruhrgebied</a:t>
            </a:r>
            <a:r>
              <a:rPr lang="nl-NL" baseline="0" dirty="0" smtClean="0"/>
              <a:t> is begonnen met de zware industrie (hoogovens). Steenkool was voor handen en ijzererts kwam in eerste instantie uit de regio.</a:t>
            </a:r>
          </a:p>
          <a:p>
            <a:r>
              <a:rPr lang="nl-NL" baseline="0" dirty="0" smtClean="0"/>
              <a:t>Doordat de woonwijken direct naast het werk lagen (arbeiders gingen lopend naar het werk en de fabrieksfluit vertelde de aanvang van de dienst) is er een chaotische ontwikkeling van het Ruhrgebied ontstaan.</a:t>
            </a:r>
          </a:p>
          <a:p>
            <a:endParaRPr lang="nl-NL" baseline="0" dirty="0" smtClean="0"/>
          </a:p>
          <a:p>
            <a:r>
              <a:rPr lang="nl-NL" baseline="0" dirty="0" smtClean="0"/>
              <a:t>De ‘</a:t>
            </a:r>
            <a:r>
              <a:rPr lang="nl-NL" baseline="0" dirty="0" err="1" smtClean="0"/>
              <a:t>Kohenpott</a:t>
            </a:r>
            <a:r>
              <a:rPr lang="nl-NL" baseline="0" dirty="0" smtClean="0"/>
              <a:t>’ was berucht om zijn luchtvervuiling.</a:t>
            </a:r>
          </a:p>
          <a:p>
            <a:r>
              <a:rPr lang="nl-NL" baseline="0" dirty="0" smtClean="0"/>
              <a:t>Ook de bodem vervuilde omdat het afvalwater ongezuiverd werd geloosd. De </a:t>
            </a:r>
            <a:r>
              <a:rPr lang="nl-NL" baseline="0" dirty="0" err="1" smtClean="0"/>
              <a:t>Emscher</a:t>
            </a:r>
            <a:r>
              <a:rPr lang="nl-NL" baseline="0" dirty="0" smtClean="0"/>
              <a:t>, </a:t>
            </a:r>
            <a:r>
              <a:rPr lang="nl-NL" baseline="0" dirty="0" err="1" smtClean="0"/>
              <a:t>Ruhr</a:t>
            </a:r>
            <a:r>
              <a:rPr lang="nl-NL" baseline="0" dirty="0" smtClean="0"/>
              <a:t> en </a:t>
            </a:r>
            <a:r>
              <a:rPr lang="nl-NL" baseline="0" dirty="0" err="1" smtClean="0"/>
              <a:t>Lippe</a:t>
            </a:r>
            <a:r>
              <a:rPr lang="nl-NL" baseline="0" dirty="0" smtClean="0"/>
              <a:t> als een open riool.</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448C747C-62D1-43D1-A9CF-B297A75CA9CA}" type="slidenum">
              <a:rPr lang="nl-NL" smtClean="0"/>
              <a:pPr/>
              <a:t>12</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baseline="0" dirty="0" smtClean="0"/>
          </a:p>
          <a:p>
            <a:r>
              <a:rPr lang="nl-NL" dirty="0" smtClean="0"/>
              <a:t>Let op de vele voormalige</a:t>
            </a:r>
            <a:r>
              <a:rPr lang="nl-NL" baseline="0" dirty="0" smtClean="0"/>
              <a:t> steenkoolmijnen dichtbij of omsloten door  de stedelijke bebouwing.</a:t>
            </a:r>
          </a:p>
          <a:p>
            <a:endParaRPr lang="nl-NL" baseline="0" dirty="0" smtClean="0"/>
          </a:p>
          <a:p>
            <a:r>
              <a:rPr lang="nl-NL" baseline="0" dirty="0" smtClean="0"/>
              <a:t>De ligging van de </a:t>
            </a:r>
            <a:r>
              <a:rPr lang="nl-NL" baseline="0" dirty="0" err="1" smtClean="0"/>
              <a:t>Ruhr</a:t>
            </a:r>
            <a:r>
              <a:rPr lang="nl-NL" baseline="0" dirty="0" smtClean="0"/>
              <a:t>, de </a:t>
            </a:r>
            <a:r>
              <a:rPr lang="nl-NL" baseline="0" dirty="0" err="1" smtClean="0"/>
              <a:t>Emscher</a:t>
            </a:r>
            <a:r>
              <a:rPr lang="nl-NL" baseline="0" dirty="0" smtClean="0"/>
              <a:t> en de Rijn goed is zichtbaar op de kaart.</a:t>
            </a:r>
          </a:p>
          <a:p>
            <a:endParaRPr lang="nl-NL" baseline="0" dirty="0" smtClean="0"/>
          </a:p>
          <a:p>
            <a:r>
              <a:rPr lang="nl-NL" baseline="0" dirty="0" smtClean="0"/>
              <a:t>Verder valt op dat het huidige Ruhrgebied erg groen is (geworden).</a:t>
            </a:r>
            <a:endParaRPr lang="nl-NL" dirty="0"/>
          </a:p>
        </p:txBody>
      </p:sp>
      <p:sp>
        <p:nvSpPr>
          <p:cNvPr id="4" name="Tijdelijke aanduiding voor dianummer 3"/>
          <p:cNvSpPr>
            <a:spLocks noGrp="1"/>
          </p:cNvSpPr>
          <p:nvPr>
            <p:ph type="sldNum" sz="quarter" idx="10"/>
          </p:nvPr>
        </p:nvSpPr>
        <p:spPr/>
        <p:txBody>
          <a:bodyPr/>
          <a:lstStyle/>
          <a:p>
            <a:fld id="{448C747C-62D1-43D1-A9CF-B297A75CA9CA}" type="slidenum">
              <a:rPr lang="nl-NL" smtClean="0"/>
              <a:pPr/>
              <a:t>13</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a:t>
            </a:r>
            <a:r>
              <a:rPr lang="nl-NL" baseline="0" dirty="0" smtClean="0"/>
              <a:t>e beroepsbevolking verandert. Een duidelijke trend is zichtbaar:</a:t>
            </a:r>
          </a:p>
          <a:p>
            <a:r>
              <a:rPr lang="nl-NL" baseline="0" dirty="0" smtClean="0"/>
              <a:t>De dominantie van industrie en mijnbouw wordt overgenomen door de dienstensector.</a:t>
            </a:r>
            <a:endParaRPr lang="nl-NL" dirty="0"/>
          </a:p>
        </p:txBody>
      </p:sp>
      <p:sp>
        <p:nvSpPr>
          <p:cNvPr id="4" name="Tijdelijke aanduiding voor dianummer 3"/>
          <p:cNvSpPr>
            <a:spLocks noGrp="1"/>
          </p:cNvSpPr>
          <p:nvPr>
            <p:ph type="sldNum" sz="quarter" idx="10"/>
          </p:nvPr>
        </p:nvSpPr>
        <p:spPr/>
        <p:txBody>
          <a:bodyPr/>
          <a:lstStyle/>
          <a:p>
            <a:fld id="{448C747C-62D1-43D1-A9CF-B297A75CA9CA}" type="slidenum">
              <a:rPr lang="nl-NL" smtClean="0"/>
              <a:pPr/>
              <a:t>14</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De transitie van</a:t>
            </a:r>
            <a:r>
              <a:rPr lang="nl-NL" baseline="0" dirty="0" smtClean="0"/>
              <a:t> het Ruhrgebied (van groot vervuild gebied naar aantrekkelijk woongebied) is gekomen door:</a:t>
            </a:r>
          </a:p>
          <a:p>
            <a:r>
              <a:rPr lang="nl-NL" baseline="0" dirty="0" smtClean="0"/>
              <a:t>Het sluiten van mijnen en fabrieken</a:t>
            </a:r>
          </a:p>
          <a:p>
            <a:r>
              <a:rPr lang="nl-NL" baseline="0" dirty="0" smtClean="0"/>
              <a:t>Het saneren van de vervuilden gronden</a:t>
            </a:r>
          </a:p>
          <a:p>
            <a:r>
              <a:rPr lang="nl-NL" baseline="0" dirty="0" smtClean="0"/>
              <a:t>Het herinrichten van het gebied, met een focus op vergroening.</a:t>
            </a:r>
          </a:p>
          <a:p>
            <a:endParaRPr lang="nl-NL" baseline="0" dirty="0" smtClean="0"/>
          </a:p>
          <a:p>
            <a:r>
              <a:rPr lang="nl-NL" baseline="0" dirty="0" smtClean="0"/>
              <a:t>Het is nu prettig wonen in het Ruhrgebied, de woonkwaliteit is duidelijk verbeterd.</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448C747C-62D1-43D1-A9CF-B297A75CA9CA}" type="slidenum">
              <a:rPr lang="nl-NL" smtClean="0"/>
              <a:pPr/>
              <a:t>15</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baseline="0" dirty="0" smtClean="0"/>
          </a:p>
          <a:p>
            <a:r>
              <a:rPr lang="nl-NL" dirty="0" smtClean="0"/>
              <a:t>Vergelijking met de Randstad in Nederland op het gebied van forensisme, mobiliteit en congestie.</a:t>
            </a:r>
            <a:endParaRPr lang="nl-NL" dirty="0"/>
          </a:p>
        </p:txBody>
      </p:sp>
      <p:sp>
        <p:nvSpPr>
          <p:cNvPr id="4" name="Tijdelijke aanduiding voor dianummer 3"/>
          <p:cNvSpPr>
            <a:spLocks noGrp="1"/>
          </p:cNvSpPr>
          <p:nvPr>
            <p:ph type="sldNum" sz="quarter" idx="10"/>
          </p:nvPr>
        </p:nvSpPr>
        <p:spPr/>
        <p:txBody>
          <a:bodyPr/>
          <a:lstStyle/>
          <a:p>
            <a:fld id="{448C747C-62D1-43D1-A9CF-B297A75CA9CA}" type="slidenum">
              <a:rPr lang="nl-NL" smtClean="0"/>
              <a:pPr/>
              <a:t>16</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448C747C-62D1-43D1-A9CF-B297A75CA9CA}" type="slidenum">
              <a:rPr lang="nl-NL" smtClean="0"/>
              <a:pPr/>
              <a:t>17</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448C747C-62D1-43D1-A9CF-B297A75CA9CA}" type="slidenum">
              <a:rPr lang="nl-NL" smtClean="0"/>
              <a:pPr/>
              <a:t>18</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smtClean="0"/>
              <a:t>Volksduitsers</a:t>
            </a:r>
            <a:r>
              <a:rPr lang="nl-NL" dirty="0" smtClean="0"/>
              <a:t>: vanaf</a:t>
            </a:r>
            <a:r>
              <a:rPr lang="nl-NL" baseline="0" dirty="0" smtClean="0"/>
              <a:t> de 12</a:t>
            </a:r>
            <a:r>
              <a:rPr lang="nl-NL" baseline="30000" dirty="0" smtClean="0"/>
              <a:t>e</a:t>
            </a:r>
            <a:r>
              <a:rPr lang="nl-NL" baseline="0" dirty="0" smtClean="0"/>
              <a:t> eeuw emigreerden Duitsers naar andere (oostelijke) delen van Europa. We noemen dit ‘</a:t>
            </a:r>
            <a:r>
              <a:rPr lang="nl-NL" baseline="0" dirty="0" err="1" smtClean="0"/>
              <a:t>Ostsiedlung</a:t>
            </a:r>
            <a:r>
              <a:rPr lang="nl-NL" baseline="0" dirty="0" smtClean="0"/>
              <a:t>’.</a:t>
            </a:r>
          </a:p>
          <a:p>
            <a:r>
              <a:rPr lang="nl-NL" baseline="0" dirty="0" smtClean="0"/>
              <a:t>Vaak deed men dit om een beter bestaan op te bouwen door gronden te ontginnen. </a:t>
            </a:r>
            <a:endParaRPr lang="nl-NL" dirty="0"/>
          </a:p>
        </p:txBody>
      </p:sp>
      <p:sp>
        <p:nvSpPr>
          <p:cNvPr id="4" name="Tijdelijke aanduiding voor dianummer 3"/>
          <p:cNvSpPr>
            <a:spLocks noGrp="1"/>
          </p:cNvSpPr>
          <p:nvPr>
            <p:ph type="sldNum" sz="quarter" idx="10"/>
          </p:nvPr>
        </p:nvSpPr>
        <p:spPr/>
        <p:txBody>
          <a:bodyPr/>
          <a:lstStyle/>
          <a:p>
            <a:fld id="{448C747C-62D1-43D1-A9CF-B297A75CA9CA}" type="slidenum">
              <a:rPr lang="nl-NL" smtClean="0"/>
              <a:pPr/>
              <a:t>3</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Geboortegolf</a:t>
            </a:r>
            <a:r>
              <a:rPr lang="nl-NL" baseline="0" dirty="0" smtClean="0"/>
              <a:t> begon iets later dan in ons land (na 1950).</a:t>
            </a:r>
          </a:p>
          <a:p>
            <a:r>
              <a:rPr lang="nl-NL" baseline="0" dirty="0" smtClean="0"/>
              <a:t>Na de oorlog was er eerst onzekerheid omtrent de opbouw van het land. Huwelijken en geboorten werden nog uitgesteld</a:t>
            </a:r>
          </a:p>
          <a:p>
            <a:endParaRPr lang="nl-NL" baseline="0" dirty="0" smtClean="0"/>
          </a:p>
          <a:p>
            <a:r>
              <a:rPr lang="nl-NL" baseline="0" dirty="0" smtClean="0"/>
              <a:t>Geboortegolf is goed terug te vinden door de diagram van 1950 te vergelijken met het diagram van 2010.</a:t>
            </a:r>
          </a:p>
          <a:p>
            <a:r>
              <a:rPr lang="nl-NL" baseline="0" dirty="0" smtClean="0"/>
              <a:t>Het begin van de geboortegolf is terug te vinden bij de 60 jaar en ouderen van het diagram van 2010.</a:t>
            </a:r>
          </a:p>
          <a:p>
            <a:endParaRPr lang="nl-NL" baseline="0" dirty="0" smtClean="0"/>
          </a:p>
          <a:p>
            <a:r>
              <a:rPr lang="nl-NL" baseline="0" dirty="0" smtClean="0"/>
              <a:t>Ontgroening: vanaf 1964 worden er steeds minder kinderen geboren (o.a. door gebruik van de pil)</a:t>
            </a:r>
          </a:p>
          <a:p>
            <a:r>
              <a:rPr lang="nl-NL" baseline="0" dirty="0" smtClean="0"/>
              <a:t>Het aandeel van de jongeren neemt steeds verder af.</a:t>
            </a:r>
          </a:p>
          <a:p>
            <a:endParaRPr lang="nl-NL" baseline="0" dirty="0" smtClean="0"/>
          </a:p>
          <a:p>
            <a:r>
              <a:rPr lang="nl-NL" baseline="0" dirty="0" smtClean="0"/>
              <a:t>De toekomst:</a:t>
            </a:r>
          </a:p>
          <a:p>
            <a:r>
              <a:rPr lang="nl-NL" baseline="0" dirty="0" smtClean="0"/>
              <a:t>Door de verdere afname van de bevolking wordt de basis van de bevolkingspiramide smaller en de top breder: ontgroening en vergrijzing</a:t>
            </a:r>
            <a:endParaRPr lang="nl-NL" dirty="0"/>
          </a:p>
        </p:txBody>
      </p:sp>
      <p:sp>
        <p:nvSpPr>
          <p:cNvPr id="4" name="Tijdelijke aanduiding voor dianummer 3"/>
          <p:cNvSpPr>
            <a:spLocks noGrp="1"/>
          </p:cNvSpPr>
          <p:nvPr>
            <p:ph type="sldNum" sz="quarter" idx="10"/>
          </p:nvPr>
        </p:nvSpPr>
        <p:spPr/>
        <p:txBody>
          <a:bodyPr/>
          <a:lstStyle/>
          <a:p>
            <a:fld id="{448C747C-62D1-43D1-A9CF-B297A75CA9CA}" type="slidenum">
              <a:rPr lang="nl-NL" smtClean="0"/>
              <a:pPr/>
              <a:t>4</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Zie Basisboek 111</a:t>
            </a:r>
            <a:endParaRPr lang="nl-NL" dirty="0"/>
          </a:p>
        </p:txBody>
      </p:sp>
      <p:sp>
        <p:nvSpPr>
          <p:cNvPr id="4" name="Tijdelijke aanduiding voor dianummer 3"/>
          <p:cNvSpPr>
            <a:spLocks noGrp="1"/>
          </p:cNvSpPr>
          <p:nvPr>
            <p:ph type="sldNum" sz="quarter" idx="10"/>
          </p:nvPr>
        </p:nvSpPr>
        <p:spPr/>
        <p:txBody>
          <a:bodyPr/>
          <a:lstStyle/>
          <a:p>
            <a:fld id="{448C747C-62D1-43D1-A9CF-B297A75CA9CA}" type="slidenum">
              <a:rPr lang="nl-NL" smtClean="0"/>
              <a:pPr/>
              <a:t>5</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Het voormalige </a:t>
            </a:r>
            <a:r>
              <a:rPr lang="nl-NL" dirty="0" err="1" smtClean="0"/>
              <a:t>Oost-Duitsland</a:t>
            </a:r>
            <a:r>
              <a:rPr lang="nl-NL" dirty="0" smtClean="0"/>
              <a:t> loopt leeg, alleen</a:t>
            </a:r>
            <a:r>
              <a:rPr lang="nl-NL" baseline="0" dirty="0" smtClean="0"/>
              <a:t> Berlijn is hierop een uitzondering.</a:t>
            </a:r>
          </a:p>
          <a:p>
            <a:endParaRPr lang="nl-NL" baseline="0" dirty="0" smtClean="0"/>
          </a:p>
          <a:p>
            <a:r>
              <a:rPr lang="nl-NL" baseline="0" dirty="0" smtClean="0"/>
              <a:t>Opdeling van Duitsland in twee staten is een gevolg van het einde van WOII.</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448C747C-62D1-43D1-A9CF-B297A75CA9CA}" type="slidenum">
              <a:rPr lang="nl-NL" smtClean="0"/>
              <a:pPr/>
              <a:t>6</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Afbeelding: rode balkjes horen bij de oostelijk deel staten (alleen Berlijn is groen)</a:t>
            </a:r>
          </a:p>
          <a:p>
            <a:endParaRPr lang="nl-NL" dirty="0" smtClean="0"/>
          </a:p>
          <a:p>
            <a:r>
              <a:rPr lang="nl-NL" dirty="0" smtClean="0"/>
              <a:t>Landbouw ouderwets</a:t>
            </a:r>
            <a:r>
              <a:rPr lang="nl-NL" baseline="0" dirty="0" smtClean="0"/>
              <a:t>: staatsbedrijven worden overgenomen door grote boeren uit het westelijk deel van Duitsland en ook door Nederlanders.</a:t>
            </a:r>
          </a:p>
          <a:p>
            <a:r>
              <a:rPr lang="nl-NL" baseline="0" dirty="0" smtClean="0"/>
              <a:t>Door modernisering (grote machines) veel minder werkgelegenheid in de landbouw.</a:t>
            </a:r>
          </a:p>
          <a:p>
            <a:endParaRPr lang="nl-NL" baseline="0" dirty="0" smtClean="0"/>
          </a:p>
          <a:p>
            <a:r>
              <a:rPr lang="nl-NL" baseline="0" dirty="0" smtClean="0"/>
              <a:t>Industrie erg verouderd. Fabrieken kunnen niet concurreren tegen de westerse bedrijven. Gevolg veel bedrijven gaan failliet. Mensen worden werkloos.</a:t>
            </a:r>
            <a:endParaRPr lang="nl-NL" dirty="0" smtClean="0"/>
          </a:p>
          <a:p>
            <a:endParaRPr lang="nl-NL" dirty="0" smtClean="0"/>
          </a:p>
          <a:p>
            <a:r>
              <a:rPr lang="nl-NL" dirty="0" smtClean="0"/>
              <a:t>Afname van de bevolking</a:t>
            </a:r>
            <a:r>
              <a:rPr lang="nl-NL" baseline="0" dirty="0" smtClean="0"/>
              <a:t> in sommige steden tot 30% (gebrek aan werkgelegenheid).</a:t>
            </a:r>
            <a:endParaRPr lang="nl-NL" dirty="0" smtClean="0"/>
          </a:p>
          <a:p>
            <a:endParaRPr lang="nl-NL" dirty="0" smtClean="0"/>
          </a:p>
          <a:p>
            <a:r>
              <a:rPr lang="nl-NL" dirty="0" smtClean="0"/>
              <a:t>Vergrijzing in het oostelijk deel van Duitsland door migratie van de jonge</a:t>
            </a:r>
            <a:r>
              <a:rPr lang="nl-NL" baseline="0" dirty="0" smtClean="0"/>
              <a:t> bevolking (aandeel ouderen neemt toe).</a:t>
            </a:r>
          </a:p>
          <a:p>
            <a:r>
              <a:rPr lang="nl-NL" baseline="0" dirty="0" smtClean="0"/>
              <a:t>Maar ook: door de afname van jonge vrouwen worden er minder kinderen geboren.</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448C747C-62D1-43D1-A9CF-B297A75CA9CA}" type="slidenum">
              <a:rPr lang="nl-NL" smtClean="0"/>
              <a:pPr/>
              <a:t>7</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aseline="0" dirty="0" smtClean="0"/>
              <a:t>De voorzieningen hebben minder klanten in hun verzorgingsgebied, ze halen hierdoor hun drempelwaarde niet. Zo kunnen ze geen winst maken.</a:t>
            </a:r>
          </a:p>
          <a:p>
            <a:r>
              <a:rPr lang="nl-NL" baseline="0" dirty="0" smtClean="0"/>
              <a:t>Voorzieningen moeten sluiten.</a:t>
            </a:r>
          </a:p>
          <a:p>
            <a:endParaRPr lang="nl-NL" baseline="0" dirty="0" smtClean="0"/>
          </a:p>
          <a:p>
            <a:r>
              <a:rPr lang="nl-NL" baseline="0" dirty="0" smtClean="0"/>
              <a:t>Toename van het aantal </a:t>
            </a:r>
            <a:r>
              <a:rPr lang="nl-NL" i="1" baseline="0" dirty="0" smtClean="0"/>
              <a:t>huishoudens</a:t>
            </a:r>
            <a:r>
              <a:rPr lang="nl-NL" baseline="0" dirty="0" smtClean="0"/>
              <a:t> in het westelijk deel van Duitsland is vaak een gevolg van het feit dat er minder mensen in een woning wonen.</a:t>
            </a:r>
          </a:p>
          <a:p>
            <a:endParaRPr lang="nl-NL" dirty="0"/>
          </a:p>
        </p:txBody>
      </p:sp>
      <p:sp>
        <p:nvSpPr>
          <p:cNvPr id="4" name="Tijdelijke aanduiding voor dianummer 3"/>
          <p:cNvSpPr>
            <a:spLocks noGrp="1"/>
          </p:cNvSpPr>
          <p:nvPr>
            <p:ph type="sldNum" sz="quarter" idx="10"/>
          </p:nvPr>
        </p:nvSpPr>
        <p:spPr/>
        <p:txBody>
          <a:bodyPr/>
          <a:lstStyle/>
          <a:p>
            <a:fld id="{448C747C-62D1-43D1-A9CF-B297A75CA9CA}" type="slidenum">
              <a:rPr lang="nl-NL" smtClean="0"/>
              <a:pPr/>
              <a:t>8</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aseline="0" dirty="0" smtClean="0"/>
              <a:t>Meeste stedelijke zones zijn in westen van Duitsland. Ze zijn voornamelijk geconcentreerd aan de Rijn of een van haar zijrivieren</a:t>
            </a:r>
          </a:p>
          <a:p>
            <a:endParaRPr lang="nl-NL" baseline="0" dirty="0" smtClean="0"/>
          </a:p>
          <a:p>
            <a:r>
              <a:rPr lang="nl-NL" baseline="0" dirty="0" smtClean="0"/>
              <a:t>Elk gebied heeft zijn eigen specialisatie:</a:t>
            </a:r>
          </a:p>
          <a:p>
            <a:r>
              <a:rPr lang="nl-NL" baseline="0" dirty="0" smtClean="0"/>
              <a:t>Ruhrgebied </a:t>
            </a:r>
            <a:r>
              <a:rPr lang="nl-NL" baseline="0" dirty="0" smtClean="0">
                <a:sym typeface="Wingdings" pitchFamily="2" charset="2"/>
              </a:rPr>
              <a:t> industrie</a:t>
            </a:r>
          </a:p>
          <a:p>
            <a:r>
              <a:rPr lang="nl-NL" baseline="0" dirty="0" smtClean="0">
                <a:sym typeface="Wingdings" pitchFamily="2" charset="2"/>
              </a:rPr>
              <a:t>Bremen en Hamburg  zeehaven</a:t>
            </a:r>
          </a:p>
          <a:p>
            <a:r>
              <a:rPr lang="nl-NL" baseline="0" dirty="0" smtClean="0">
                <a:sym typeface="Wingdings" pitchFamily="2" charset="2"/>
              </a:rPr>
              <a:t>Berlijn hoofdstad en regeringsstad</a:t>
            </a:r>
          </a:p>
          <a:p>
            <a:r>
              <a:rPr lang="nl-NL" baseline="0" dirty="0" smtClean="0">
                <a:sym typeface="Wingdings" pitchFamily="2" charset="2"/>
              </a:rPr>
              <a:t>Frankfurt  financiële hoofdstad</a:t>
            </a:r>
          </a:p>
          <a:p>
            <a:r>
              <a:rPr lang="nl-NL" baseline="0" dirty="0" smtClean="0">
                <a:sym typeface="Wingdings" pitchFamily="2" charset="2"/>
              </a:rPr>
              <a:t>Stuttgart en München  </a:t>
            </a:r>
            <a:r>
              <a:rPr lang="nl-NL" baseline="0" dirty="0" err="1" smtClean="0">
                <a:sym typeface="Wingdings" pitchFamily="2" charset="2"/>
              </a:rPr>
              <a:t>high-tech</a:t>
            </a:r>
            <a:r>
              <a:rPr lang="nl-NL" baseline="0" dirty="0" smtClean="0">
                <a:sym typeface="Wingdings" pitchFamily="2" charset="2"/>
              </a:rPr>
              <a:t> industrie</a:t>
            </a:r>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448C747C-62D1-43D1-A9CF-B297A75CA9CA}" type="slidenum">
              <a:rPr lang="nl-NL" smtClean="0"/>
              <a:pPr/>
              <a:t>9</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Na 1990 veel bebouwing rondom</a:t>
            </a:r>
            <a:r>
              <a:rPr lang="nl-NL" baseline="0" dirty="0" smtClean="0"/>
              <a:t> Berlijn. De woonwens van veel mensen met kinderen is net als in Nederland: een huis met een tuin.</a:t>
            </a:r>
          </a:p>
          <a:p>
            <a:r>
              <a:rPr lang="nl-NL" baseline="0" dirty="0" smtClean="0"/>
              <a:t>De mensen gaan wonen over de grens van de deelstaat Berlijn in de deelstad Brandenburg.</a:t>
            </a:r>
            <a:endParaRPr lang="nl-NL" dirty="0"/>
          </a:p>
        </p:txBody>
      </p:sp>
      <p:sp>
        <p:nvSpPr>
          <p:cNvPr id="4" name="Tijdelijke aanduiding voor dianummer 3"/>
          <p:cNvSpPr>
            <a:spLocks noGrp="1"/>
          </p:cNvSpPr>
          <p:nvPr>
            <p:ph type="sldNum" sz="quarter" idx="10"/>
          </p:nvPr>
        </p:nvSpPr>
        <p:spPr/>
        <p:txBody>
          <a:bodyPr/>
          <a:lstStyle/>
          <a:p>
            <a:fld id="{448C747C-62D1-43D1-A9CF-B297A75CA9CA}" type="slidenum">
              <a:rPr lang="nl-NL" smtClean="0"/>
              <a:pPr/>
              <a:t>10</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21D01F9B-151B-4249-82E3-2D03821A98D7}" type="datetimeFigureOut">
              <a:rPr lang="nl-NL" smtClean="0"/>
              <a:pPr/>
              <a:t>29-11-2012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346FD9-06A7-4EE5-9AD6-BD8D12B40F88}"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1D01F9B-151B-4249-82E3-2D03821A98D7}" type="datetimeFigureOut">
              <a:rPr lang="nl-NL" smtClean="0"/>
              <a:pPr/>
              <a:t>29-11-2012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346FD9-06A7-4EE5-9AD6-BD8D12B40F88}"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1D01F9B-151B-4249-82E3-2D03821A98D7}" type="datetimeFigureOut">
              <a:rPr lang="nl-NL" smtClean="0"/>
              <a:pPr/>
              <a:t>29-11-2012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346FD9-06A7-4EE5-9AD6-BD8D12B40F88}"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1D01F9B-151B-4249-82E3-2D03821A98D7}" type="datetimeFigureOut">
              <a:rPr lang="nl-NL" smtClean="0"/>
              <a:pPr/>
              <a:t>29-11-2012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346FD9-06A7-4EE5-9AD6-BD8D12B40F88}"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1D01F9B-151B-4249-82E3-2D03821A98D7}" type="datetimeFigureOut">
              <a:rPr lang="nl-NL" smtClean="0"/>
              <a:pPr/>
              <a:t>29-11-2012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346FD9-06A7-4EE5-9AD6-BD8D12B40F88}"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1D01F9B-151B-4249-82E3-2D03821A98D7}" type="datetimeFigureOut">
              <a:rPr lang="nl-NL" smtClean="0"/>
              <a:pPr/>
              <a:t>29-11-2012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C346FD9-06A7-4EE5-9AD6-BD8D12B40F88}"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1D01F9B-151B-4249-82E3-2D03821A98D7}" type="datetimeFigureOut">
              <a:rPr lang="nl-NL" smtClean="0"/>
              <a:pPr/>
              <a:t>29-11-2012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C346FD9-06A7-4EE5-9AD6-BD8D12B40F88}"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1D01F9B-151B-4249-82E3-2D03821A98D7}" type="datetimeFigureOut">
              <a:rPr lang="nl-NL" smtClean="0"/>
              <a:pPr/>
              <a:t>29-11-2012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C346FD9-06A7-4EE5-9AD6-BD8D12B40F88}"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1D01F9B-151B-4249-82E3-2D03821A98D7}" type="datetimeFigureOut">
              <a:rPr lang="nl-NL" smtClean="0"/>
              <a:pPr/>
              <a:t>29-11-2012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C346FD9-06A7-4EE5-9AD6-BD8D12B40F88}"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1D01F9B-151B-4249-82E3-2D03821A98D7}" type="datetimeFigureOut">
              <a:rPr lang="nl-NL" smtClean="0"/>
              <a:pPr/>
              <a:t>29-11-2012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C346FD9-06A7-4EE5-9AD6-BD8D12B40F88}"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1D01F9B-151B-4249-82E3-2D03821A98D7}" type="datetimeFigureOut">
              <a:rPr lang="nl-NL" smtClean="0"/>
              <a:pPr/>
              <a:t>29-11-2012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C346FD9-06A7-4EE5-9AD6-BD8D12B40F88}"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01F9B-151B-4249-82E3-2D03821A98D7}" type="datetimeFigureOut">
              <a:rPr lang="nl-NL" smtClean="0"/>
              <a:pPr/>
              <a:t>29-11-2012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46FD9-06A7-4EE5-9AD6-BD8D12B40F88}"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1" descr="geo_ppt_800x600_vmbo bb 6.pdf"/>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ctrTitle"/>
          </p:nvPr>
        </p:nvSpPr>
        <p:spPr/>
        <p:txBody>
          <a:bodyPr/>
          <a:lstStyle/>
          <a:p>
            <a:r>
              <a:rPr lang="nl-NL" dirty="0" smtClean="0"/>
              <a:t>Bevolking en ruimte</a:t>
            </a:r>
            <a:endParaRPr lang="nl-NL" dirty="0"/>
          </a:p>
        </p:txBody>
      </p:sp>
      <p:sp>
        <p:nvSpPr>
          <p:cNvPr id="3" name="Ondertitel 2"/>
          <p:cNvSpPr>
            <a:spLocks noGrp="1"/>
          </p:cNvSpPr>
          <p:nvPr>
            <p:ph type="subTitle" idx="1"/>
          </p:nvPr>
        </p:nvSpPr>
        <p:spPr/>
        <p:txBody>
          <a:bodyPr/>
          <a:lstStyle/>
          <a:p>
            <a:r>
              <a:rPr lang="nl-NL" dirty="0" smtClean="0">
                <a:solidFill>
                  <a:schemeClr val="tx1">
                    <a:lumMod val="50000"/>
                    <a:lumOff val="50000"/>
                  </a:schemeClr>
                </a:solidFill>
              </a:rPr>
              <a:t>Hoofdstuk 2</a:t>
            </a:r>
          </a:p>
          <a:p>
            <a:r>
              <a:rPr lang="nl-NL" dirty="0" smtClean="0">
                <a:solidFill>
                  <a:schemeClr val="tx1">
                    <a:lumMod val="50000"/>
                    <a:lumOff val="50000"/>
                  </a:schemeClr>
                </a:solidFill>
              </a:rPr>
              <a:t>Bevolking en ruimte in Duitsland</a:t>
            </a:r>
            <a:endParaRPr lang="nl-NL"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fbeelding 5" descr="geo_ppt_800x600_vmbo bb_blanco.jpg"/>
          <p:cNvPicPr>
            <a:picLocks noChangeAspect="1"/>
          </p:cNvPicPr>
          <p:nvPr/>
        </p:nvPicPr>
        <p:blipFill>
          <a:blip r:embed="rId3" cstate="print"/>
          <a:srcRect/>
          <a:stretch>
            <a:fillRect/>
          </a:stretch>
        </p:blipFill>
        <p:spPr bwMode="auto">
          <a:xfrm>
            <a:off x="15731" y="0"/>
            <a:ext cx="9128269" cy="6858000"/>
          </a:xfrm>
          <a:prstGeom prst="rect">
            <a:avLst/>
          </a:prstGeom>
          <a:noFill/>
          <a:ln w="9525">
            <a:noFill/>
            <a:miter lim="800000"/>
            <a:headEnd/>
            <a:tailEnd/>
          </a:ln>
        </p:spPr>
      </p:pic>
      <p:sp>
        <p:nvSpPr>
          <p:cNvPr id="2052" name="Tekstvak 4"/>
          <p:cNvSpPr txBox="1">
            <a:spLocks noChangeArrowheads="1"/>
          </p:cNvSpPr>
          <p:nvPr/>
        </p:nvSpPr>
        <p:spPr bwMode="auto">
          <a:xfrm>
            <a:off x="323528" y="1124744"/>
            <a:ext cx="4536504" cy="1560567"/>
          </a:xfrm>
          <a:prstGeom prst="rect">
            <a:avLst/>
          </a:prstGeom>
          <a:noFill/>
          <a:ln w="9525">
            <a:noFill/>
            <a:miter lim="800000"/>
            <a:headEnd/>
            <a:tailEnd/>
          </a:ln>
        </p:spPr>
        <p:txBody>
          <a:bodyPr wrap="square" lIns="82433" tIns="41217" rIns="82433" bIns="41217">
            <a:spAutoFit/>
          </a:bodyPr>
          <a:lstStyle/>
          <a:p>
            <a:r>
              <a:rPr lang="nl-NL" sz="2400" b="1" dirty="0" smtClean="0"/>
              <a:t>Suburbanisatie in Berlijn</a:t>
            </a:r>
          </a:p>
          <a:p>
            <a:pPr>
              <a:buFont typeface="Wingdings 3" pitchFamily="18" charset="2"/>
              <a:buChar char="u"/>
            </a:pPr>
            <a:r>
              <a:rPr lang="nl-NL" sz="2400" dirty="0" smtClean="0"/>
              <a:t> Tussen 1961 en 1989 was Berlijn een gedeelde stad. </a:t>
            </a:r>
            <a:r>
              <a:rPr lang="nl-NL" sz="2400" dirty="0" err="1" smtClean="0"/>
              <a:t>Oost-Berlijn</a:t>
            </a:r>
            <a:r>
              <a:rPr lang="nl-NL" sz="2400" dirty="0" smtClean="0"/>
              <a:t> was de hoofdstad van de DDR.</a:t>
            </a:r>
          </a:p>
        </p:txBody>
      </p:sp>
      <p:sp>
        <p:nvSpPr>
          <p:cNvPr id="6" name="Tekstvak 5"/>
          <p:cNvSpPr txBox="1"/>
          <p:nvPr/>
        </p:nvSpPr>
        <p:spPr>
          <a:xfrm>
            <a:off x="539552" y="116632"/>
            <a:ext cx="6840760" cy="369332"/>
          </a:xfrm>
          <a:prstGeom prst="rect">
            <a:avLst/>
          </a:prstGeom>
          <a:noFill/>
        </p:spPr>
        <p:txBody>
          <a:bodyPr wrap="square" rtlCol="0">
            <a:spAutoFit/>
          </a:bodyPr>
          <a:lstStyle/>
          <a:p>
            <a:r>
              <a:rPr lang="nl-NL" b="1" dirty="0" smtClean="0"/>
              <a:t>2.3	De verstedelijking van Duitsland</a:t>
            </a:r>
            <a:endParaRPr lang="nl-NL" b="1" dirty="0"/>
          </a:p>
        </p:txBody>
      </p:sp>
      <p:sp>
        <p:nvSpPr>
          <p:cNvPr id="8" name="Tekstvak 5"/>
          <p:cNvSpPr txBox="1">
            <a:spLocks noChangeArrowheads="1"/>
          </p:cNvSpPr>
          <p:nvPr/>
        </p:nvSpPr>
        <p:spPr bwMode="auto">
          <a:xfrm>
            <a:off x="323528" y="3068960"/>
            <a:ext cx="4320480" cy="821903"/>
          </a:xfrm>
          <a:prstGeom prst="rect">
            <a:avLst/>
          </a:prstGeom>
          <a:noFill/>
          <a:ln w="9525">
            <a:noFill/>
            <a:miter lim="800000"/>
            <a:headEnd/>
            <a:tailEnd/>
          </a:ln>
        </p:spPr>
        <p:txBody>
          <a:bodyPr wrap="square" lIns="82433" tIns="41217" rIns="82433" bIns="41217">
            <a:spAutoFit/>
          </a:bodyPr>
          <a:lstStyle/>
          <a:p>
            <a:pPr>
              <a:buFont typeface="Calibri" pitchFamily="34" charset="0"/>
              <a:buChar char="●"/>
            </a:pPr>
            <a:r>
              <a:rPr lang="nl-NL" sz="2400" dirty="0" smtClean="0"/>
              <a:t> Tot 1989 geen suburbanisatie mogelijk (muur om de stad).</a:t>
            </a:r>
          </a:p>
        </p:txBody>
      </p:sp>
      <p:sp>
        <p:nvSpPr>
          <p:cNvPr id="7" name="Rechthoek 6"/>
          <p:cNvSpPr/>
          <p:nvPr/>
        </p:nvSpPr>
        <p:spPr>
          <a:xfrm>
            <a:off x="323528" y="4221088"/>
            <a:ext cx="4572000" cy="1200329"/>
          </a:xfrm>
          <a:prstGeom prst="rect">
            <a:avLst/>
          </a:prstGeom>
        </p:spPr>
        <p:txBody>
          <a:bodyPr wrap="square">
            <a:spAutoFit/>
          </a:bodyPr>
          <a:lstStyle/>
          <a:p>
            <a:pPr>
              <a:buFont typeface="Calibri" pitchFamily="34" charset="0"/>
              <a:buChar char="●"/>
            </a:pPr>
            <a:r>
              <a:rPr lang="nl-NL" sz="2400" dirty="0" smtClean="0"/>
              <a:t> Na 1990 veel suburbanisatie.</a:t>
            </a:r>
          </a:p>
          <a:p>
            <a:r>
              <a:rPr lang="nl-NL" sz="2400" dirty="0" smtClean="0"/>
              <a:t>Veel nieuwbouw in een ring rondom Berlijn.</a:t>
            </a:r>
          </a:p>
        </p:txBody>
      </p:sp>
      <p:pic>
        <p:nvPicPr>
          <p:cNvPr id="7170" name="Picture 2"/>
          <p:cNvPicPr>
            <a:picLocks noChangeAspect="1" noChangeArrowheads="1"/>
          </p:cNvPicPr>
          <p:nvPr/>
        </p:nvPicPr>
        <p:blipFill>
          <a:blip r:embed="rId4" cstate="print"/>
          <a:srcRect/>
          <a:stretch>
            <a:fillRect/>
          </a:stretch>
        </p:blipFill>
        <p:spPr bwMode="auto">
          <a:xfrm>
            <a:off x="5292080" y="908720"/>
            <a:ext cx="3347456"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fbeelding 5" descr="geo_ppt_800x600_vmbo bb_blanco.jpg"/>
          <p:cNvPicPr>
            <a:picLocks noChangeAspect="1"/>
          </p:cNvPicPr>
          <p:nvPr/>
        </p:nvPicPr>
        <p:blipFill>
          <a:blip r:embed="rId3" cstate="print"/>
          <a:srcRect/>
          <a:stretch>
            <a:fillRect/>
          </a:stretch>
        </p:blipFill>
        <p:spPr bwMode="auto">
          <a:xfrm>
            <a:off x="15731" y="0"/>
            <a:ext cx="9128269" cy="6858000"/>
          </a:xfrm>
          <a:prstGeom prst="rect">
            <a:avLst/>
          </a:prstGeom>
          <a:noFill/>
          <a:ln w="9525">
            <a:noFill/>
            <a:miter lim="800000"/>
            <a:headEnd/>
            <a:tailEnd/>
          </a:ln>
        </p:spPr>
      </p:pic>
      <p:sp>
        <p:nvSpPr>
          <p:cNvPr id="2052" name="Tekstvak 4"/>
          <p:cNvSpPr txBox="1">
            <a:spLocks noChangeArrowheads="1"/>
          </p:cNvSpPr>
          <p:nvPr/>
        </p:nvSpPr>
        <p:spPr bwMode="auto">
          <a:xfrm>
            <a:off x="323528" y="836712"/>
            <a:ext cx="8496944" cy="1929898"/>
          </a:xfrm>
          <a:prstGeom prst="rect">
            <a:avLst/>
          </a:prstGeom>
          <a:noFill/>
          <a:ln w="9525">
            <a:noFill/>
            <a:miter lim="800000"/>
            <a:headEnd/>
            <a:tailEnd/>
          </a:ln>
        </p:spPr>
        <p:txBody>
          <a:bodyPr wrap="square" lIns="82433" tIns="41217" rIns="82433" bIns="41217">
            <a:spAutoFit/>
          </a:bodyPr>
          <a:lstStyle/>
          <a:p>
            <a:r>
              <a:rPr lang="nl-NL" sz="2400" b="1" dirty="0" smtClean="0"/>
              <a:t>Gevolgen voor Berlijn</a:t>
            </a:r>
          </a:p>
          <a:p>
            <a:pPr>
              <a:buFont typeface="Wingdings 3" pitchFamily="18" charset="2"/>
              <a:buChar char="u"/>
            </a:pPr>
            <a:r>
              <a:rPr lang="nl-NL" sz="2400" dirty="0" smtClean="0"/>
              <a:t> Binnenstad en flatwijken krijgen andere bevolking.</a:t>
            </a:r>
          </a:p>
          <a:p>
            <a:r>
              <a:rPr lang="nl-NL" sz="2400" dirty="0" smtClean="0"/>
              <a:t>Leeggekomen woningen worden ingenomen door arme, werkloze, vaak buitenlandse migranten. </a:t>
            </a:r>
          </a:p>
          <a:p>
            <a:r>
              <a:rPr lang="nl-NL" sz="2400" dirty="0" smtClean="0"/>
              <a:t>Gevolg: segregatie.</a:t>
            </a:r>
          </a:p>
        </p:txBody>
      </p:sp>
      <p:sp>
        <p:nvSpPr>
          <p:cNvPr id="6" name="Tekstvak 5"/>
          <p:cNvSpPr txBox="1"/>
          <p:nvPr/>
        </p:nvSpPr>
        <p:spPr>
          <a:xfrm>
            <a:off x="539552" y="116632"/>
            <a:ext cx="6840760" cy="369332"/>
          </a:xfrm>
          <a:prstGeom prst="rect">
            <a:avLst/>
          </a:prstGeom>
          <a:noFill/>
        </p:spPr>
        <p:txBody>
          <a:bodyPr wrap="square" rtlCol="0">
            <a:spAutoFit/>
          </a:bodyPr>
          <a:lstStyle/>
          <a:p>
            <a:r>
              <a:rPr lang="nl-NL" b="1" dirty="0" smtClean="0"/>
              <a:t>2.3	De verstedelijking van Duitsland</a:t>
            </a:r>
            <a:endParaRPr lang="nl-NL" b="1" dirty="0"/>
          </a:p>
        </p:txBody>
      </p:sp>
      <p:sp>
        <p:nvSpPr>
          <p:cNvPr id="7" name="Rechthoek 6"/>
          <p:cNvSpPr/>
          <p:nvPr/>
        </p:nvSpPr>
        <p:spPr>
          <a:xfrm>
            <a:off x="323528" y="2708920"/>
            <a:ext cx="3960440" cy="2308324"/>
          </a:xfrm>
          <a:prstGeom prst="rect">
            <a:avLst/>
          </a:prstGeom>
        </p:spPr>
        <p:txBody>
          <a:bodyPr wrap="square">
            <a:spAutoFit/>
          </a:bodyPr>
          <a:lstStyle/>
          <a:p>
            <a:pPr>
              <a:buFont typeface="Calibri" pitchFamily="34" charset="0"/>
              <a:buChar char="●"/>
            </a:pPr>
            <a:r>
              <a:rPr lang="nl-NL" sz="2400" dirty="0" smtClean="0"/>
              <a:t> Door suburbanisatie en segregatie meer sociale ongelijkheid.</a:t>
            </a:r>
          </a:p>
          <a:p>
            <a:r>
              <a:rPr lang="nl-NL" sz="2400" dirty="0" smtClean="0"/>
              <a:t>Integratie is noodzakelijk om deze sociale ongelijkheid tegen te gaan.</a:t>
            </a:r>
          </a:p>
        </p:txBody>
      </p:sp>
      <p:sp>
        <p:nvSpPr>
          <p:cNvPr id="9" name="Rechthoek 8"/>
          <p:cNvSpPr/>
          <p:nvPr/>
        </p:nvSpPr>
        <p:spPr>
          <a:xfrm>
            <a:off x="395536" y="4941168"/>
            <a:ext cx="4320480" cy="1569660"/>
          </a:xfrm>
          <a:prstGeom prst="rect">
            <a:avLst/>
          </a:prstGeom>
        </p:spPr>
        <p:txBody>
          <a:bodyPr wrap="square">
            <a:spAutoFit/>
          </a:bodyPr>
          <a:lstStyle/>
          <a:p>
            <a:r>
              <a:rPr lang="nl-NL" sz="2400" b="1" dirty="0" smtClean="0"/>
              <a:t>Oost-Duitse steden</a:t>
            </a:r>
          </a:p>
          <a:p>
            <a:pPr>
              <a:buFont typeface="Wingdings 3" pitchFamily="18" charset="2"/>
              <a:buChar char="u"/>
            </a:pPr>
            <a:r>
              <a:rPr lang="nl-NL" sz="2400" dirty="0" smtClean="0"/>
              <a:t> Berlijn groeit, andere Oost-Duitse steden hebben te maken met krimp.</a:t>
            </a:r>
            <a:endParaRPr lang="nl-NL" sz="2400" dirty="0"/>
          </a:p>
        </p:txBody>
      </p:sp>
      <p:pic>
        <p:nvPicPr>
          <p:cNvPr id="5122" name="Picture 2"/>
          <p:cNvPicPr>
            <a:picLocks noChangeAspect="1" noChangeArrowheads="1"/>
          </p:cNvPicPr>
          <p:nvPr/>
        </p:nvPicPr>
        <p:blipFill>
          <a:blip r:embed="rId4" cstate="print"/>
          <a:srcRect/>
          <a:stretch>
            <a:fillRect/>
          </a:stretch>
        </p:blipFill>
        <p:spPr bwMode="auto">
          <a:xfrm>
            <a:off x="4094710" y="2420888"/>
            <a:ext cx="4462485" cy="2939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fbeelding 5" descr="geo_ppt_800x600_vmbo bb_blanco.jpg"/>
          <p:cNvPicPr>
            <a:picLocks noChangeAspect="1"/>
          </p:cNvPicPr>
          <p:nvPr/>
        </p:nvPicPr>
        <p:blipFill>
          <a:blip r:embed="rId3" cstate="print"/>
          <a:srcRect/>
          <a:stretch>
            <a:fillRect/>
          </a:stretch>
        </p:blipFill>
        <p:spPr bwMode="auto">
          <a:xfrm>
            <a:off x="15731" y="0"/>
            <a:ext cx="9128269" cy="6858000"/>
          </a:xfrm>
          <a:prstGeom prst="rect">
            <a:avLst/>
          </a:prstGeom>
          <a:noFill/>
          <a:ln w="9525">
            <a:noFill/>
            <a:miter lim="800000"/>
            <a:headEnd/>
            <a:tailEnd/>
          </a:ln>
        </p:spPr>
      </p:pic>
      <p:sp>
        <p:nvSpPr>
          <p:cNvPr id="2052" name="Tekstvak 4"/>
          <p:cNvSpPr txBox="1">
            <a:spLocks noChangeArrowheads="1"/>
          </p:cNvSpPr>
          <p:nvPr/>
        </p:nvSpPr>
        <p:spPr bwMode="auto">
          <a:xfrm>
            <a:off x="323528" y="1196752"/>
            <a:ext cx="8640960" cy="2299230"/>
          </a:xfrm>
          <a:prstGeom prst="rect">
            <a:avLst/>
          </a:prstGeom>
          <a:noFill/>
          <a:ln w="9525">
            <a:noFill/>
            <a:miter lim="800000"/>
            <a:headEnd/>
            <a:tailEnd/>
          </a:ln>
        </p:spPr>
        <p:txBody>
          <a:bodyPr wrap="square" lIns="82433" tIns="41217" rIns="82433" bIns="41217">
            <a:spAutoFit/>
          </a:bodyPr>
          <a:lstStyle/>
          <a:p>
            <a:r>
              <a:rPr lang="nl-NL" sz="2400" b="1" dirty="0" smtClean="0"/>
              <a:t>Ontstaan en groei</a:t>
            </a:r>
          </a:p>
          <a:p>
            <a:pPr>
              <a:buFont typeface="Wingdings 3" pitchFamily="18" charset="2"/>
              <a:buChar char="u"/>
            </a:pPr>
            <a:r>
              <a:rPr lang="nl-NL" sz="2400" dirty="0" smtClean="0"/>
              <a:t> Na 1870 (begin Industriële Revolutie in Duitsland) begon de ontwikkeling van het Ruhrgebied tot een stedelijke zone, als gevolg van:</a:t>
            </a:r>
          </a:p>
          <a:p>
            <a:pPr>
              <a:buFontTx/>
              <a:buChar char="-"/>
            </a:pPr>
            <a:r>
              <a:rPr lang="nl-NL" sz="2400" dirty="0" smtClean="0"/>
              <a:t> mijnbouw: winning van steenkool;</a:t>
            </a:r>
          </a:p>
          <a:p>
            <a:pPr>
              <a:buFontTx/>
              <a:buChar char="-"/>
            </a:pPr>
            <a:r>
              <a:rPr lang="nl-NL" sz="2400" dirty="0" smtClean="0"/>
              <a:t> industrie: o.a. hoogovens.</a:t>
            </a:r>
          </a:p>
        </p:txBody>
      </p:sp>
      <p:sp>
        <p:nvSpPr>
          <p:cNvPr id="6" name="Tekstvak 5"/>
          <p:cNvSpPr txBox="1"/>
          <p:nvPr/>
        </p:nvSpPr>
        <p:spPr>
          <a:xfrm>
            <a:off x="539552" y="116632"/>
            <a:ext cx="6840760" cy="369332"/>
          </a:xfrm>
          <a:prstGeom prst="rect">
            <a:avLst/>
          </a:prstGeom>
          <a:noFill/>
        </p:spPr>
        <p:txBody>
          <a:bodyPr wrap="square" rtlCol="0">
            <a:spAutoFit/>
          </a:bodyPr>
          <a:lstStyle/>
          <a:p>
            <a:r>
              <a:rPr lang="nl-NL" b="1" dirty="0" smtClean="0"/>
              <a:t>2.4	Ruhrgebied</a:t>
            </a:r>
            <a:endParaRPr lang="nl-NL" b="1" dirty="0"/>
          </a:p>
        </p:txBody>
      </p:sp>
      <p:sp>
        <p:nvSpPr>
          <p:cNvPr id="7" name="Rechthoek 6"/>
          <p:cNvSpPr/>
          <p:nvPr/>
        </p:nvSpPr>
        <p:spPr>
          <a:xfrm>
            <a:off x="323528" y="3717032"/>
            <a:ext cx="8352928" cy="461665"/>
          </a:xfrm>
          <a:prstGeom prst="rect">
            <a:avLst/>
          </a:prstGeom>
        </p:spPr>
        <p:txBody>
          <a:bodyPr wrap="square">
            <a:spAutoFit/>
          </a:bodyPr>
          <a:lstStyle/>
          <a:p>
            <a:pPr>
              <a:buFont typeface="Calibri" pitchFamily="34" charset="0"/>
              <a:buChar char="●"/>
            </a:pPr>
            <a:r>
              <a:rPr lang="nl-NL" sz="2400" dirty="0" smtClean="0"/>
              <a:t> Woonwijken direct bij de mijn of de fabriek (geen planning).</a:t>
            </a:r>
          </a:p>
        </p:txBody>
      </p:sp>
      <p:sp>
        <p:nvSpPr>
          <p:cNvPr id="8" name="Rechthoek 7"/>
          <p:cNvSpPr/>
          <p:nvPr/>
        </p:nvSpPr>
        <p:spPr>
          <a:xfrm>
            <a:off x="323528" y="4365104"/>
            <a:ext cx="8352928" cy="1569660"/>
          </a:xfrm>
          <a:prstGeom prst="rect">
            <a:avLst/>
          </a:prstGeom>
        </p:spPr>
        <p:txBody>
          <a:bodyPr wrap="square">
            <a:spAutoFit/>
          </a:bodyPr>
          <a:lstStyle/>
          <a:p>
            <a:pPr>
              <a:buFont typeface="Calibri" pitchFamily="34" charset="0"/>
              <a:buChar char="●"/>
            </a:pPr>
            <a:r>
              <a:rPr lang="nl-NL" sz="2400" dirty="0" smtClean="0"/>
              <a:t> Ongezonde leefomgeving:</a:t>
            </a:r>
          </a:p>
          <a:p>
            <a:pPr>
              <a:buFontTx/>
              <a:buChar char="-"/>
            </a:pPr>
            <a:r>
              <a:rPr lang="nl-NL" sz="2400" dirty="0" smtClean="0"/>
              <a:t> luchtvervuiling (verbranding van steenkool);</a:t>
            </a:r>
          </a:p>
          <a:p>
            <a:pPr>
              <a:buFontTx/>
              <a:buChar char="-"/>
            </a:pPr>
            <a:r>
              <a:rPr lang="nl-NL" sz="2400" dirty="0" smtClean="0"/>
              <a:t> bodemvervuiling;</a:t>
            </a:r>
          </a:p>
          <a:p>
            <a:pPr>
              <a:buFontTx/>
              <a:buChar char="-"/>
            </a:pPr>
            <a:r>
              <a:rPr lang="nl-NL" sz="2400" dirty="0" smtClean="0"/>
              <a:t> watervervuiling (afvalwater werd niet gezuiverd).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fbeelding 5" descr="geo_ppt_800x600_vmbo bb_blanco.jpg"/>
          <p:cNvPicPr>
            <a:picLocks noChangeAspect="1"/>
          </p:cNvPicPr>
          <p:nvPr/>
        </p:nvPicPr>
        <p:blipFill>
          <a:blip r:embed="rId3" cstate="print"/>
          <a:srcRect/>
          <a:stretch>
            <a:fillRect/>
          </a:stretch>
        </p:blipFill>
        <p:spPr bwMode="auto">
          <a:xfrm>
            <a:off x="15731" y="0"/>
            <a:ext cx="9128269" cy="6858000"/>
          </a:xfrm>
          <a:prstGeom prst="rect">
            <a:avLst/>
          </a:prstGeom>
          <a:noFill/>
          <a:ln w="9525">
            <a:noFill/>
            <a:miter lim="800000"/>
            <a:headEnd/>
            <a:tailEnd/>
          </a:ln>
        </p:spPr>
      </p:pic>
      <p:sp>
        <p:nvSpPr>
          <p:cNvPr id="6" name="Tekstvak 5"/>
          <p:cNvSpPr txBox="1"/>
          <p:nvPr/>
        </p:nvSpPr>
        <p:spPr>
          <a:xfrm>
            <a:off x="539552" y="116632"/>
            <a:ext cx="6840760" cy="369332"/>
          </a:xfrm>
          <a:prstGeom prst="rect">
            <a:avLst/>
          </a:prstGeom>
          <a:noFill/>
        </p:spPr>
        <p:txBody>
          <a:bodyPr wrap="square" rtlCol="0">
            <a:spAutoFit/>
          </a:bodyPr>
          <a:lstStyle/>
          <a:p>
            <a:r>
              <a:rPr lang="nl-NL" b="1" dirty="0" smtClean="0"/>
              <a:t>2.4	Ruhrgebied</a:t>
            </a:r>
            <a:endParaRPr lang="nl-NL" b="1" dirty="0"/>
          </a:p>
        </p:txBody>
      </p:sp>
      <p:pic>
        <p:nvPicPr>
          <p:cNvPr id="3074" name="Picture 2"/>
          <p:cNvPicPr>
            <a:picLocks noChangeAspect="1" noChangeArrowheads="1"/>
          </p:cNvPicPr>
          <p:nvPr/>
        </p:nvPicPr>
        <p:blipFill>
          <a:blip r:embed="rId4" cstate="print"/>
          <a:srcRect/>
          <a:stretch>
            <a:fillRect/>
          </a:stretch>
        </p:blipFill>
        <p:spPr bwMode="auto">
          <a:xfrm>
            <a:off x="208697" y="1772816"/>
            <a:ext cx="8916313"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fbeelding 5" descr="geo_ppt_800x600_vmbo bb_blanco.jpg"/>
          <p:cNvPicPr>
            <a:picLocks noChangeAspect="1"/>
          </p:cNvPicPr>
          <p:nvPr/>
        </p:nvPicPr>
        <p:blipFill>
          <a:blip r:embed="rId3" cstate="print"/>
          <a:srcRect/>
          <a:stretch>
            <a:fillRect/>
          </a:stretch>
        </p:blipFill>
        <p:spPr bwMode="auto">
          <a:xfrm>
            <a:off x="15731" y="0"/>
            <a:ext cx="9128269" cy="6858000"/>
          </a:xfrm>
          <a:prstGeom prst="rect">
            <a:avLst/>
          </a:prstGeom>
          <a:noFill/>
          <a:ln w="9525">
            <a:noFill/>
            <a:miter lim="800000"/>
            <a:headEnd/>
            <a:tailEnd/>
          </a:ln>
        </p:spPr>
      </p:pic>
      <p:sp>
        <p:nvSpPr>
          <p:cNvPr id="2052" name="Tekstvak 4"/>
          <p:cNvSpPr txBox="1">
            <a:spLocks noChangeArrowheads="1"/>
          </p:cNvSpPr>
          <p:nvPr/>
        </p:nvSpPr>
        <p:spPr bwMode="auto">
          <a:xfrm>
            <a:off x="323528" y="1196752"/>
            <a:ext cx="4752528" cy="4145890"/>
          </a:xfrm>
          <a:prstGeom prst="rect">
            <a:avLst/>
          </a:prstGeom>
          <a:noFill/>
          <a:ln w="9525">
            <a:noFill/>
            <a:miter lim="800000"/>
            <a:headEnd/>
            <a:tailEnd/>
          </a:ln>
        </p:spPr>
        <p:txBody>
          <a:bodyPr wrap="square" lIns="82433" tIns="41217" rIns="82433" bIns="41217">
            <a:spAutoFit/>
          </a:bodyPr>
          <a:lstStyle/>
          <a:p>
            <a:r>
              <a:rPr lang="nl-NL" sz="2400" b="1" dirty="0" smtClean="0"/>
              <a:t>Bestaansmiddelen</a:t>
            </a:r>
          </a:p>
          <a:p>
            <a:pPr>
              <a:buFont typeface="Wingdings 3" pitchFamily="18" charset="2"/>
              <a:buChar char="u"/>
            </a:pPr>
            <a:r>
              <a:rPr lang="nl-NL" sz="2400" dirty="0" smtClean="0"/>
              <a:t> Na 1960 ging het steeds slechter met mijnbouw en industrie.</a:t>
            </a:r>
          </a:p>
          <a:p>
            <a:pPr>
              <a:buFontTx/>
              <a:buChar char="-"/>
            </a:pPr>
            <a:endParaRPr lang="nl-NL" sz="2400" dirty="0" smtClean="0"/>
          </a:p>
          <a:p>
            <a:r>
              <a:rPr lang="nl-NL" sz="2400" dirty="0" smtClean="0"/>
              <a:t>Omschakeling naar moderne dienstensector en </a:t>
            </a:r>
            <a:r>
              <a:rPr lang="nl-NL" sz="2400" dirty="0" err="1" smtClean="0"/>
              <a:t>higtech-industrie</a:t>
            </a:r>
            <a:r>
              <a:rPr lang="nl-NL" sz="2400" dirty="0" smtClean="0"/>
              <a:t>.</a:t>
            </a:r>
          </a:p>
          <a:p>
            <a:endParaRPr lang="nl-NL" sz="2400" dirty="0" smtClean="0"/>
          </a:p>
          <a:p>
            <a:r>
              <a:rPr lang="nl-NL" sz="2400" dirty="0" smtClean="0"/>
              <a:t>Werkloosheid is (nog steeds) hoog.</a:t>
            </a:r>
          </a:p>
          <a:p>
            <a:endParaRPr lang="nl-NL" sz="2400" dirty="0" smtClean="0"/>
          </a:p>
          <a:p>
            <a:r>
              <a:rPr lang="nl-NL" sz="2400" dirty="0" smtClean="0"/>
              <a:t>De bevolking krimpt.</a:t>
            </a:r>
          </a:p>
          <a:p>
            <a:pPr>
              <a:buFontTx/>
              <a:buChar char="-"/>
            </a:pPr>
            <a:endParaRPr lang="nl-NL" sz="2400" dirty="0" smtClean="0"/>
          </a:p>
        </p:txBody>
      </p:sp>
      <p:sp>
        <p:nvSpPr>
          <p:cNvPr id="6" name="Tekstvak 5"/>
          <p:cNvSpPr txBox="1"/>
          <p:nvPr/>
        </p:nvSpPr>
        <p:spPr>
          <a:xfrm>
            <a:off x="539552" y="116632"/>
            <a:ext cx="6840760" cy="369332"/>
          </a:xfrm>
          <a:prstGeom prst="rect">
            <a:avLst/>
          </a:prstGeom>
          <a:noFill/>
        </p:spPr>
        <p:txBody>
          <a:bodyPr wrap="square" rtlCol="0">
            <a:spAutoFit/>
          </a:bodyPr>
          <a:lstStyle/>
          <a:p>
            <a:r>
              <a:rPr lang="nl-NL" b="1" dirty="0" smtClean="0"/>
              <a:t>2.4	Ruhrgebied</a:t>
            </a:r>
            <a:endParaRPr lang="nl-NL" b="1" dirty="0"/>
          </a:p>
        </p:txBody>
      </p:sp>
      <p:pic>
        <p:nvPicPr>
          <p:cNvPr id="1026" name="Picture 2"/>
          <p:cNvPicPr>
            <a:picLocks noChangeAspect="1" noChangeArrowheads="1"/>
          </p:cNvPicPr>
          <p:nvPr/>
        </p:nvPicPr>
        <p:blipFill>
          <a:blip r:embed="rId4" cstate="print"/>
          <a:srcRect/>
          <a:stretch>
            <a:fillRect/>
          </a:stretch>
        </p:blipFill>
        <p:spPr bwMode="auto">
          <a:xfrm>
            <a:off x="5067300" y="1052736"/>
            <a:ext cx="3969196" cy="48594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p:cNvSpPr/>
          <p:nvPr/>
        </p:nvSpPr>
        <p:spPr>
          <a:xfrm>
            <a:off x="0" y="4797152"/>
            <a:ext cx="514806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0" name="Afbeelding 5" descr="geo_ppt_800x600_vmbo bb_blanco.jpg"/>
          <p:cNvPicPr>
            <a:picLocks noChangeAspect="1"/>
          </p:cNvPicPr>
          <p:nvPr/>
        </p:nvPicPr>
        <p:blipFill>
          <a:blip r:embed="rId3" cstate="print"/>
          <a:srcRect/>
          <a:stretch>
            <a:fillRect/>
          </a:stretch>
        </p:blipFill>
        <p:spPr bwMode="auto">
          <a:xfrm>
            <a:off x="15731" y="0"/>
            <a:ext cx="9128269" cy="6858000"/>
          </a:xfrm>
          <a:prstGeom prst="rect">
            <a:avLst/>
          </a:prstGeom>
          <a:noFill/>
          <a:ln w="9525">
            <a:noFill/>
            <a:miter lim="800000"/>
            <a:headEnd/>
            <a:tailEnd/>
          </a:ln>
        </p:spPr>
      </p:pic>
      <p:sp>
        <p:nvSpPr>
          <p:cNvPr id="2052" name="Tekstvak 4"/>
          <p:cNvSpPr txBox="1">
            <a:spLocks noChangeArrowheads="1"/>
          </p:cNvSpPr>
          <p:nvPr/>
        </p:nvSpPr>
        <p:spPr bwMode="auto">
          <a:xfrm>
            <a:off x="323528" y="836712"/>
            <a:ext cx="8820472" cy="1283568"/>
          </a:xfrm>
          <a:prstGeom prst="rect">
            <a:avLst/>
          </a:prstGeom>
          <a:noFill/>
          <a:ln w="9525">
            <a:noFill/>
            <a:miter lim="800000"/>
            <a:headEnd/>
            <a:tailEnd/>
          </a:ln>
        </p:spPr>
        <p:txBody>
          <a:bodyPr wrap="square" lIns="82433" tIns="41217" rIns="82433" bIns="41217">
            <a:spAutoFit/>
          </a:bodyPr>
          <a:lstStyle/>
          <a:p>
            <a:r>
              <a:rPr lang="nl-NL" sz="2400" b="1" dirty="0" smtClean="0"/>
              <a:t>Woonkwaliteit verbeterd</a:t>
            </a:r>
          </a:p>
          <a:p>
            <a:pPr>
              <a:buFont typeface="Wingdings 3" pitchFamily="18" charset="2"/>
              <a:buChar char="u"/>
            </a:pPr>
            <a:r>
              <a:rPr lang="nl-NL" dirty="0" smtClean="0"/>
              <a:t> Fabrieken en mijnen sluiten.</a:t>
            </a:r>
          </a:p>
          <a:p>
            <a:r>
              <a:rPr lang="nl-NL" dirty="0" smtClean="0"/>
              <a:t>Grote, verlaten en vervuilde terreinen worden gesaneerd (schoongemaakt) en opnieuw ingericht. Voorbeelden:</a:t>
            </a:r>
          </a:p>
        </p:txBody>
      </p:sp>
      <p:sp>
        <p:nvSpPr>
          <p:cNvPr id="6" name="Tekstvak 5"/>
          <p:cNvSpPr txBox="1"/>
          <p:nvPr/>
        </p:nvSpPr>
        <p:spPr>
          <a:xfrm>
            <a:off x="539552" y="116632"/>
            <a:ext cx="6840760" cy="369332"/>
          </a:xfrm>
          <a:prstGeom prst="rect">
            <a:avLst/>
          </a:prstGeom>
          <a:noFill/>
        </p:spPr>
        <p:txBody>
          <a:bodyPr wrap="square" rtlCol="0">
            <a:spAutoFit/>
          </a:bodyPr>
          <a:lstStyle/>
          <a:p>
            <a:r>
              <a:rPr lang="nl-NL" b="1" dirty="0" smtClean="0"/>
              <a:t>2.4	Ruhrgebied</a:t>
            </a:r>
            <a:endParaRPr lang="nl-NL" b="1" dirty="0"/>
          </a:p>
        </p:txBody>
      </p:sp>
      <p:sp>
        <p:nvSpPr>
          <p:cNvPr id="7" name="Rechthoek 6"/>
          <p:cNvSpPr/>
          <p:nvPr/>
        </p:nvSpPr>
        <p:spPr>
          <a:xfrm>
            <a:off x="295389" y="2636912"/>
            <a:ext cx="8568952" cy="369332"/>
          </a:xfrm>
          <a:prstGeom prst="rect">
            <a:avLst/>
          </a:prstGeom>
        </p:spPr>
        <p:txBody>
          <a:bodyPr wrap="square">
            <a:spAutoFit/>
          </a:bodyPr>
          <a:lstStyle/>
          <a:p>
            <a:pPr>
              <a:buFont typeface="Calibri" pitchFamily="34" charset="0"/>
              <a:buChar char="●"/>
            </a:pPr>
            <a:r>
              <a:rPr lang="nl-NL" dirty="0" smtClean="0"/>
              <a:t> Gebied opnieuw inrichten als winkelcentrum ‘</a:t>
            </a:r>
            <a:r>
              <a:rPr lang="nl-NL" dirty="0" err="1" smtClean="0"/>
              <a:t>Centro</a:t>
            </a:r>
            <a:r>
              <a:rPr lang="nl-NL" dirty="0" smtClean="0"/>
              <a:t>’ of  uitgangsgebied.</a:t>
            </a:r>
          </a:p>
        </p:txBody>
      </p:sp>
      <p:sp>
        <p:nvSpPr>
          <p:cNvPr id="8" name="Rechthoek 7"/>
          <p:cNvSpPr/>
          <p:nvPr/>
        </p:nvSpPr>
        <p:spPr>
          <a:xfrm>
            <a:off x="323528" y="3645024"/>
            <a:ext cx="8352928" cy="369332"/>
          </a:xfrm>
          <a:prstGeom prst="rect">
            <a:avLst/>
          </a:prstGeom>
        </p:spPr>
        <p:txBody>
          <a:bodyPr wrap="square">
            <a:spAutoFit/>
          </a:bodyPr>
          <a:lstStyle/>
          <a:p>
            <a:pPr>
              <a:buFont typeface="Calibri" pitchFamily="34" charset="0"/>
              <a:buChar char="●"/>
            </a:pPr>
            <a:r>
              <a:rPr lang="nl-NL" dirty="0" smtClean="0"/>
              <a:t> Stedelijke vernieuwing door opknappen van woonwijken.</a:t>
            </a:r>
          </a:p>
        </p:txBody>
      </p:sp>
      <p:sp>
        <p:nvSpPr>
          <p:cNvPr id="9" name="Rechthoek 8"/>
          <p:cNvSpPr/>
          <p:nvPr/>
        </p:nvSpPr>
        <p:spPr>
          <a:xfrm>
            <a:off x="323528" y="2132856"/>
            <a:ext cx="8352928" cy="369332"/>
          </a:xfrm>
          <a:prstGeom prst="rect">
            <a:avLst/>
          </a:prstGeom>
        </p:spPr>
        <p:txBody>
          <a:bodyPr wrap="square">
            <a:spAutoFit/>
          </a:bodyPr>
          <a:lstStyle/>
          <a:p>
            <a:pPr>
              <a:buFont typeface="Calibri" pitchFamily="34" charset="0"/>
              <a:buChar char="●"/>
            </a:pPr>
            <a:r>
              <a:rPr lang="nl-NL" dirty="0" smtClean="0"/>
              <a:t> Parken en natuurgebieden (Ruhrgebied wordt ‘groener’).</a:t>
            </a:r>
          </a:p>
        </p:txBody>
      </p:sp>
      <p:sp>
        <p:nvSpPr>
          <p:cNvPr id="10" name="Rechthoek 9"/>
          <p:cNvSpPr/>
          <p:nvPr/>
        </p:nvSpPr>
        <p:spPr>
          <a:xfrm>
            <a:off x="323528" y="3068960"/>
            <a:ext cx="8640960" cy="461665"/>
          </a:xfrm>
          <a:prstGeom prst="rect">
            <a:avLst/>
          </a:prstGeom>
        </p:spPr>
        <p:txBody>
          <a:bodyPr wrap="square">
            <a:spAutoFit/>
          </a:bodyPr>
          <a:lstStyle/>
          <a:p>
            <a:pPr>
              <a:buFont typeface="Calibri" pitchFamily="34" charset="0"/>
              <a:buChar char="●"/>
            </a:pPr>
            <a:r>
              <a:rPr lang="nl-NL" dirty="0" smtClean="0"/>
              <a:t> Verbetering van leefomgeving door aanpak van </a:t>
            </a:r>
            <a:r>
              <a:rPr lang="nl-NL" dirty="0" err="1" smtClean="0"/>
              <a:t>lucht-</a:t>
            </a:r>
            <a:r>
              <a:rPr lang="nl-NL" dirty="0" smtClean="0"/>
              <a:t>,  water-  en bodemvervuiling</a:t>
            </a:r>
            <a:r>
              <a:rPr lang="nl-NL" sz="2400" dirty="0" smtClean="0"/>
              <a:t>.</a:t>
            </a:r>
          </a:p>
        </p:txBody>
      </p:sp>
      <p:sp>
        <p:nvSpPr>
          <p:cNvPr id="16" name="Rechthoek 15"/>
          <p:cNvSpPr/>
          <p:nvPr/>
        </p:nvSpPr>
        <p:spPr>
          <a:xfrm>
            <a:off x="463352" y="4166756"/>
            <a:ext cx="8361312" cy="369332"/>
          </a:xfrm>
          <a:prstGeom prst="rect">
            <a:avLst/>
          </a:prstGeom>
        </p:spPr>
        <p:txBody>
          <a:bodyPr wrap="square">
            <a:spAutoFit/>
          </a:bodyPr>
          <a:lstStyle/>
          <a:p>
            <a:pPr>
              <a:buFont typeface="Calibri" pitchFamily="34" charset="0"/>
              <a:buChar char="●"/>
            </a:pPr>
            <a:r>
              <a:rPr lang="nl-NL" dirty="0" smtClean="0"/>
              <a:t> Oude gebouwen bewaren als industriecultuur en musea.</a:t>
            </a:r>
          </a:p>
        </p:txBody>
      </p:sp>
      <p:pic>
        <p:nvPicPr>
          <p:cNvPr id="1026" name="Picture 2"/>
          <p:cNvPicPr>
            <a:picLocks noChangeAspect="1" noChangeArrowheads="1"/>
          </p:cNvPicPr>
          <p:nvPr/>
        </p:nvPicPr>
        <p:blipFill>
          <a:blip r:embed="rId4" cstate="print"/>
          <a:srcRect/>
          <a:stretch>
            <a:fillRect/>
          </a:stretch>
        </p:blipFill>
        <p:spPr bwMode="auto">
          <a:xfrm>
            <a:off x="683568" y="4797151"/>
            <a:ext cx="3456384" cy="15139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fbeelding 5" descr="geo_ppt_800x600_vmbo bb_blanco.jpg"/>
          <p:cNvPicPr>
            <a:picLocks noChangeAspect="1"/>
          </p:cNvPicPr>
          <p:nvPr/>
        </p:nvPicPr>
        <p:blipFill>
          <a:blip r:embed="rId3" cstate="print"/>
          <a:srcRect/>
          <a:stretch>
            <a:fillRect/>
          </a:stretch>
        </p:blipFill>
        <p:spPr bwMode="auto">
          <a:xfrm>
            <a:off x="0" y="0"/>
            <a:ext cx="9128269" cy="6858000"/>
          </a:xfrm>
          <a:prstGeom prst="rect">
            <a:avLst/>
          </a:prstGeom>
          <a:noFill/>
          <a:ln w="9525">
            <a:noFill/>
            <a:miter lim="800000"/>
            <a:headEnd/>
            <a:tailEnd/>
          </a:ln>
        </p:spPr>
      </p:pic>
      <p:sp>
        <p:nvSpPr>
          <p:cNvPr id="2052" name="Tekstvak 4"/>
          <p:cNvSpPr txBox="1">
            <a:spLocks noChangeArrowheads="1"/>
          </p:cNvSpPr>
          <p:nvPr/>
        </p:nvSpPr>
        <p:spPr bwMode="auto">
          <a:xfrm>
            <a:off x="323528" y="1196752"/>
            <a:ext cx="8640960" cy="1191235"/>
          </a:xfrm>
          <a:prstGeom prst="rect">
            <a:avLst/>
          </a:prstGeom>
          <a:noFill/>
          <a:ln w="9525">
            <a:noFill/>
            <a:miter lim="800000"/>
            <a:headEnd/>
            <a:tailEnd/>
          </a:ln>
        </p:spPr>
        <p:txBody>
          <a:bodyPr wrap="square" lIns="82433" tIns="41217" rIns="82433" bIns="41217">
            <a:spAutoFit/>
          </a:bodyPr>
          <a:lstStyle/>
          <a:p>
            <a:r>
              <a:rPr lang="nl-NL" sz="2400" b="1" dirty="0" smtClean="0"/>
              <a:t>Bereikbaarheid en infrastructuur</a:t>
            </a:r>
          </a:p>
          <a:p>
            <a:pPr>
              <a:buFont typeface="Wingdings 3" pitchFamily="18" charset="2"/>
              <a:buChar char="u"/>
            </a:pPr>
            <a:r>
              <a:rPr lang="nl-NL" sz="2400" dirty="0" smtClean="0"/>
              <a:t> Door forensisme is er veel mobiliteit </a:t>
            </a:r>
            <a:r>
              <a:rPr lang="nl-NL" sz="2400" dirty="0" smtClean="0">
                <a:sym typeface="Wingdings" pitchFamily="2" charset="2"/>
              </a:rPr>
              <a:t> vroeger veel congestie.</a:t>
            </a:r>
            <a:endParaRPr lang="nl-NL" sz="2400" dirty="0" smtClean="0"/>
          </a:p>
          <a:p>
            <a:r>
              <a:rPr lang="nl-NL" sz="2400" dirty="0" smtClean="0"/>
              <a:t>Verbetering van de snelwegen heeft tot verbetering geleid.</a:t>
            </a:r>
          </a:p>
        </p:txBody>
      </p:sp>
      <p:sp>
        <p:nvSpPr>
          <p:cNvPr id="6" name="Tekstvak 5"/>
          <p:cNvSpPr txBox="1"/>
          <p:nvPr/>
        </p:nvSpPr>
        <p:spPr>
          <a:xfrm>
            <a:off x="539552" y="116632"/>
            <a:ext cx="6840760" cy="369332"/>
          </a:xfrm>
          <a:prstGeom prst="rect">
            <a:avLst/>
          </a:prstGeom>
          <a:noFill/>
        </p:spPr>
        <p:txBody>
          <a:bodyPr wrap="square" rtlCol="0">
            <a:spAutoFit/>
          </a:bodyPr>
          <a:lstStyle/>
          <a:p>
            <a:r>
              <a:rPr lang="nl-NL" b="1" dirty="0" smtClean="0"/>
              <a:t>2.4	Ruhrgebied</a:t>
            </a:r>
            <a:endParaRPr lang="nl-NL" b="1" dirty="0"/>
          </a:p>
        </p:txBody>
      </p:sp>
      <p:sp>
        <p:nvSpPr>
          <p:cNvPr id="11" name="Rechthoek 10"/>
          <p:cNvSpPr/>
          <p:nvPr/>
        </p:nvSpPr>
        <p:spPr>
          <a:xfrm>
            <a:off x="323528" y="2690336"/>
            <a:ext cx="3456384" cy="2308324"/>
          </a:xfrm>
          <a:prstGeom prst="rect">
            <a:avLst/>
          </a:prstGeom>
        </p:spPr>
        <p:txBody>
          <a:bodyPr wrap="square">
            <a:spAutoFit/>
          </a:bodyPr>
          <a:lstStyle/>
          <a:p>
            <a:r>
              <a:rPr lang="nl-NL" sz="2400" b="1" dirty="0" smtClean="0"/>
              <a:t>Ruhrgebied en Randstad</a:t>
            </a:r>
          </a:p>
          <a:p>
            <a:pPr>
              <a:buFont typeface="Wingdings 3" pitchFamily="18" charset="2"/>
              <a:buChar char="u"/>
            </a:pPr>
            <a:r>
              <a:rPr lang="nl-NL" sz="2400" dirty="0" smtClean="0"/>
              <a:t> </a:t>
            </a:r>
            <a:r>
              <a:rPr lang="nl-NL" sz="2400" b="1" dirty="0" smtClean="0"/>
              <a:t>Veel overeenkomsten: </a:t>
            </a:r>
          </a:p>
          <a:p>
            <a:pPr>
              <a:buFontTx/>
              <a:buChar char="-"/>
            </a:pPr>
            <a:r>
              <a:rPr lang="nl-NL" sz="2400" dirty="0" smtClean="0"/>
              <a:t> Aantal inwoners</a:t>
            </a:r>
          </a:p>
          <a:p>
            <a:pPr>
              <a:buFontTx/>
              <a:buChar char="-"/>
            </a:pPr>
            <a:r>
              <a:rPr lang="nl-NL" sz="2400" dirty="0" smtClean="0"/>
              <a:t> Infrastructuur</a:t>
            </a:r>
          </a:p>
          <a:p>
            <a:pPr>
              <a:buFontTx/>
              <a:buChar char="-"/>
            </a:pPr>
            <a:r>
              <a:rPr lang="nl-NL" sz="2400" dirty="0" smtClean="0"/>
              <a:t> Woonkwaliteit</a:t>
            </a:r>
          </a:p>
          <a:p>
            <a:pPr>
              <a:buFontTx/>
              <a:buChar char="-"/>
            </a:pPr>
            <a:r>
              <a:rPr lang="nl-NL" sz="2400" dirty="0" smtClean="0"/>
              <a:t> Voorzieningen</a:t>
            </a:r>
          </a:p>
        </p:txBody>
      </p:sp>
      <p:sp>
        <p:nvSpPr>
          <p:cNvPr id="12" name="Rechthoek 11"/>
          <p:cNvSpPr/>
          <p:nvPr/>
        </p:nvSpPr>
        <p:spPr>
          <a:xfrm>
            <a:off x="4139952" y="3068960"/>
            <a:ext cx="4248472" cy="1569660"/>
          </a:xfrm>
          <a:prstGeom prst="rect">
            <a:avLst/>
          </a:prstGeom>
        </p:spPr>
        <p:txBody>
          <a:bodyPr wrap="square">
            <a:spAutoFit/>
          </a:bodyPr>
          <a:lstStyle/>
          <a:p>
            <a:r>
              <a:rPr lang="nl-NL" sz="2400" b="1" dirty="0" smtClean="0"/>
              <a:t>Ook verschillen:</a:t>
            </a:r>
            <a:r>
              <a:rPr lang="nl-NL" sz="2400" dirty="0" smtClean="0"/>
              <a:t> </a:t>
            </a:r>
          </a:p>
          <a:p>
            <a:pPr>
              <a:buFontTx/>
              <a:buChar char="-"/>
            </a:pPr>
            <a:r>
              <a:rPr lang="nl-NL" sz="2400" dirty="0" smtClean="0"/>
              <a:t> Ruhrgebied: bevolking krimpt.</a:t>
            </a:r>
          </a:p>
          <a:p>
            <a:pPr>
              <a:buFontTx/>
              <a:buChar char="-"/>
            </a:pPr>
            <a:r>
              <a:rPr lang="nl-NL" sz="2400" dirty="0" smtClean="0"/>
              <a:t> Ruhrgebied: nog relatief veel mensen werken in de industrie.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fbeelding 5" descr="geo_ppt_800x600_vmbo bb_blanco.jpg"/>
          <p:cNvPicPr>
            <a:picLocks noChangeAspect="1"/>
          </p:cNvPicPr>
          <p:nvPr/>
        </p:nvPicPr>
        <p:blipFill>
          <a:blip r:embed="rId3" cstate="print"/>
          <a:srcRect/>
          <a:stretch>
            <a:fillRect/>
          </a:stretch>
        </p:blipFill>
        <p:spPr bwMode="auto">
          <a:xfrm>
            <a:off x="0" y="0"/>
            <a:ext cx="9128269" cy="6858000"/>
          </a:xfrm>
          <a:prstGeom prst="rect">
            <a:avLst/>
          </a:prstGeom>
          <a:noFill/>
          <a:ln w="9525">
            <a:noFill/>
            <a:miter lim="800000"/>
            <a:headEnd/>
            <a:tailEnd/>
          </a:ln>
        </p:spPr>
      </p:pic>
      <p:sp>
        <p:nvSpPr>
          <p:cNvPr id="6" name="Tekstvak 5"/>
          <p:cNvSpPr txBox="1"/>
          <p:nvPr/>
        </p:nvSpPr>
        <p:spPr>
          <a:xfrm>
            <a:off x="539552" y="116632"/>
            <a:ext cx="6840760" cy="369332"/>
          </a:xfrm>
          <a:prstGeom prst="rect">
            <a:avLst/>
          </a:prstGeom>
          <a:noFill/>
        </p:spPr>
        <p:txBody>
          <a:bodyPr wrap="square" rtlCol="0">
            <a:spAutoFit/>
          </a:bodyPr>
          <a:lstStyle/>
          <a:p>
            <a:r>
              <a:rPr lang="nl-NL" b="1" dirty="0" smtClean="0"/>
              <a:t>2.5	Bronnen: Duitsland en Nederland vergeleken</a:t>
            </a:r>
            <a:endParaRPr lang="nl-NL" b="1" dirty="0"/>
          </a:p>
        </p:txBody>
      </p:sp>
      <p:graphicFrame>
        <p:nvGraphicFramePr>
          <p:cNvPr id="11" name="Tabel 10"/>
          <p:cNvGraphicFramePr>
            <a:graphicFrameLocks noGrp="1"/>
          </p:cNvGraphicFramePr>
          <p:nvPr>
            <p:extLst>
              <p:ext uri="{D42A27DB-BD31-4B8C-83A1-F6EECF244321}">
                <p14:modId xmlns:p14="http://schemas.microsoft.com/office/powerpoint/2010/main" xmlns="" val="3300968101"/>
              </p:ext>
            </p:extLst>
          </p:nvPr>
        </p:nvGraphicFramePr>
        <p:xfrm>
          <a:off x="467544" y="980728"/>
          <a:ext cx="8280918" cy="2494280"/>
        </p:xfrm>
        <a:graphic>
          <a:graphicData uri="http://schemas.openxmlformats.org/drawingml/2006/table">
            <a:tbl>
              <a:tblPr firstRow="1" bandRow="1">
                <a:tableStyleId>{5C22544A-7EE6-4342-B048-85BDC9FD1C3A}</a:tableStyleId>
              </a:tblPr>
              <a:tblGrid>
                <a:gridCol w="2760306"/>
                <a:gridCol w="2760306"/>
                <a:gridCol w="2760306"/>
              </a:tblGrid>
              <a:tr h="370840">
                <a:tc>
                  <a:txBody>
                    <a:bodyPr/>
                    <a:lstStyle/>
                    <a:p>
                      <a:endParaRPr lang="nl-NL" dirty="0"/>
                    </a:p>
                  </a:txBody>
                  <a:tcPr/>
                </a:tc>
                <a:tc>
                  <a:txBody>
                    <a:bodyPr/>
                    <a:lstStyle/>
                    <a:p>
                      <a:r>
                        <a:rPr lang="nl-NL" dirty="0" smtClean="0"/>
                        <a:t>Nederland</a:t>
                      </a:r>
                      <a:endParaRPr lang="nl-NL" dirty="0"/>
                    </a:p>
                  </a:txBody>
                  <a:tcPr/>
                </a:tc>
                <a:tc>
                  <a:txBody>
                    <a:bodyPr/>
                    <a:lstStyle/>
                    <a:p>
                      <a:r>
                        <a:rPr lang="nl-NL" dirty="0" smtClean="0"/>
                        <a:t>Duitsland</a:t>
                      </a:r>
                      <a:endParaRPr lang="nl-NL" dirty="0"/>
                    </a:p>
                  </a:txBody>
                  <a:tcPr/>
                </a:tc>
              </a:tr>
              <a:tr h="370840">
                <a:tc>
                  <a:txBody>
                    <a:bodyPr/>
                    <a:lstStyle/>
                    <a:p>
                      <a:r>
                        <a:rPr lang="nl-NL" dirty="0" smtClean="0"/>
                        <a:t>Geboortegolf </a:t>
                      </a:r>
                      <a:endParaRPr lang="nl-NL" dirty="0"/>
                    </a:p>
                  </a:txBody>
                  <a:tcPr/>
                </a:tc>
                <a:tc>
                  <a:txBody>
                    <a:bodyPr/>
                    <a:lstStyle/>
                    <a:p>
                      <a:r>
                        <a:rPr lang="nl-NL" dirty="0" smtClean="0"/>
                        <a:t>Top</a:t>
                      </a:r>
                      <a:r>
                        <a:rPr lang="nl-NL" baseline="0" dirty="0" smtClean="0"/>
                        <a:t> </a:t>
                      </a:r>
                      <a:r>
                        <a:rPr lang="nl-NL" dirty="0" smtClean="0"/>
                        <a:t>direct</a:t>
                      </a:r>
                      <a:r>
                        <a:rPr lang="nl-NL" baseline="0" dirty="0" smtClean="0"/>
                        <a:t> na WOII</a:t>
                      </a:r>
                      <a:endParaRPr lang="nl-NL" dirty="0"/>
                    </a:p>
                  </a:txBody>
                  <a:tcPr/>
                </a:tc>
                <a:tc>
                  <a:txBody>
                    <a:bodyPr/>
                    <a:lstStyle/>
                    <a:p>
                      <a:r>
                        <a:rPr lang="nl-NL" dirty="0" smtClean="0"/>
                        <a:t>Top in</a:t>
                      </a:r>
                      <a:r>
                        <a:rPr lang="nl-NL" baseline="0" dirty="0" smtClean="0"/>
                        <a:t> 1963</a:t>
                      </a:r>
                      <a:endParaRPr lang="nl-NL" dirty="0"/>
                    </a:p>
                  </a:txBody>
                  <a:tcPr/>
                </a:tc>
              </a:tr>
              <a:tr h="370840">
                <a:tc>
                  <a:txBody>
                    <a:bodyPr/>
                    <a:lstStyle/>
                    <a:p>
                      <a:r>
                        <a:rPr lang="nl-NL" dirty="0" smtClean="0"/>
                        <a:t>Natuurlijke</a:t>
                      </a:r>
                      <a:r>
                        <a:rPr lang="nl-NL" baseline="0" dirty="0" smtClean="0"/>
                        <a:t> bevolkingsgroei</a:t>
                      </a:r>
                      <a:endParaRPr lang="nl-NL" dirty="0"/>
                    </a:p>
                  </a:txBody>
                  <a:tcPr/>
                </a:tc>
                <a:tc>
                  <a:txBody>
                    <a:bodyPr/>
                    <a:lstStyle/>
                    <a:p>
                      <a:r>
                        <a:rPr lang="nl-NL" dirty="0" smtClean="0"/>
                        <a:t>Geboorteoverschot </a:t>
                      </a:r>
                      <a:endParaRPr lang="nl-NL" dirty="0"/>
                    </a:p>
                  </a:txBody>
                  <a:tcPr/>
                </a:tc>
                <a:tc>
                  <a:txBody>
                    <a:bodyPr/>
                    <a:lstStyle/>
                    <a:p>
                      <a:r>
                        <a:rPr lang="nl-NL" dirty="0" smtClean="0"/>
                        <a:t>Sterfteoverschot </a:t>
                      </a:r>
                      <a:endParaRPr lang="nl-NL" dirty="0"/>
                    </a:p>
                  </a:txBody>
                  <a:tcPr/>
                </a:tc>
              </a:tr>
              <a:tr h="370840">
                <a:tc>
                  <a:txBody>
                    <a:bodyPr/>
                    <a:lstStyle/>
                    <a:p>
                      <a:r>
                        <a:rPr lang="nl-NL" dirty="0" smtClean="0"/>
                        <a:t>Leeftijdsopbouw</a:t>
                      </a:r>
                      <a:r>
                        <a:rPr lang="nl-NL" baseline="0" dirty="0" smtClean="0"/>
                        <a:t> 2010</a:t>
                      </a:r>
                      <a:endParaRPr lang="nl-NL" dirty="0"/>
                    </a:p>
                  </a:txBody>
                  <a:tcPr/>
                </a:tc>
                <a:tc>
                  <a:txBody>
                    <a:bodyPr/>
                    <a:lstStyle/>
                    <a:p>
                      <a:r>
                        <a:rPr lang="nl-NL" dirty="0" smtClean="0"/>
                        <a:t>Gem. jonger</a:t>
                      </a:r>
                      <a:r>
                        <a:rPr lang="nl-NL" baseline="0" dirty="0" smtClean="0"/>
                        <a:t> dan Duitsland</a:t>
                      </a:r>
                      <a:endParaRPr lang="nl-NL" dirty="0"/>
                    </a:p>
                  </a:txBody>
                  <a:tcPr/>
                </a:tc>
                <a:tc>
                  <a:txBody>
                    <a:bodyPr/>
                    <a:lstStyle/>
                    <a:p>
                      <a:r>
                        <a:rPr lang="nl-NL" dirty="0" smtClean="0"/>
                        <a:t>Gem. ouder dan Nederland</a:t>
                      </a:r>
                      <a:endParaRPr lang="nl-NL" dirty="0"/>
                    </a:p>
                  </a:txBody>
                  <a:tcPr/>
                </a:tc>
              </a:tr>
              <a:tr h="370840">
                <a:tc>
                  <a:txBody>
                    <a:bodyPr/>
                    <a:lstStyle/>
                    <a:p>
                      <a:r>
                        <a:rPr lang="nl-NL" dirty="0" smtClean="0"/>
                        <a:t>Leeftijdsopbouw</a:t>
                      </a:r>
                      <a:r>
                        <a:rPr lang="nl-NL" baseline="0" dirty="0" smtClean="0"/>
                        <a:t> 2050</a:t>
                      </a:r>
                      <a:endParaRPr lang="nl-NL" dirty="0"/>
                    </a:p>
                  </a:txBody>
                  <a:tcPr/>
                </a:tc>
                <a:tc>
                  <a:txBody>
                    <a:bodyPr/>
                    <a:lstStyle/>
                    <a:p>
                      <a:r>
                        <a:rPr lang="nl-NL" dirty="0" smtClean="0"/>
                        <a:t>Vergrijsde</a:t>
                      </a:r>
                      <a:r>
                        <a:rPr lang="nl-NL" baseline="0" dirty="0" smtClean="0"/>
                        <a:t> bevolkingsopbouw</a:t>
                      </a:r>
                      <a:endParaRPr lang="nl-NL" dirty="0"/>
                    </a:p>
                  </a:txBody>
                  <a:tcPr/>
                </a:tc>
                <a:tc>
                  <a:txBody>
                    <a:bodyPr/>
                    <a:lstStyle/>
                    <a:p>
                      <a:r>
                        <a:rPr lang="nl-NL" dirty="0" smtClean="0"/>
                        <a:t>Sterk vergrijsde</a:t>
                      </a:r>
                      <a:r>
                        <a:rPr lang="nl-NL" baseline="0" dirty="0" smtClean="0"/>
                        <a:t> </a:t>
                      </a:r>
                      <a:r>
                        <a:rPr lang="nl-NL" dirty="0" smtClean="0"/>
                        <a:t>bevolkingsopbouw</a:t>
                      </a:r>
                      <a:endParaRPr lang="nl-NL" dirty="0"/>
                    </a:p>
                  </a:txBody>
                  <a:tcPr/>
                </a:tc>
              </a:tr>
              <a:tr h="370840">
                <a:tc>
                  <a:txBody>
                    <a:bodyPr/>
                    <a:lstStyle/>
                    <a:p>
                      <a:r>
                        <a:rPr lang="nl-NL" dirty="0" smtClean="0"/>
                        <a:t>Diagramvorm</a:t>
                      </a:r>
                      <a:endParaRPr lang="nl-NL" dirty="0"/>
                    </a:p>
                  </a:txBody>
                  <a:tcPr/>
                </a:tc>
                <a:tc>
                  <a:txBody>
                    <a:bodyPr/>
                    <a:lstStyle/>
                    <a:p>
                      <a:r>
                        <a:rPr lang="nl-NL" dirty="0" smtClean="0"/>
                        <a:t>granaat</a:t>
                      </a:r>
                      <a:endParaRPr lang="nl-NL" dirty="0"/>
                    </a:p>
                  </a:txBody>
                  <a:tcPr/>
                </a:tc>
                <a:tc>
                  <a:txBody>
                    <a:bodyPr/>
                    <a:lstStyle/>
                    <a:p>
                      <a:r>
                        <a:rPr lang="nl-NL" dirty="0" smtClean="0"/>
                        <a:t>Urn of ui</a:t>
                      </a:r>
                      <a:endParaRPr lang="nl-NL" dirty="0"/>
                    </a:p>
                  </a:txBody>
                  <a:tcPr/>
                </a:tc>
              </a:tr>
            </a:tbl>
          </a:graphicData>
        </a:graphic>
      </p:graphicFrame>
      <p:pic>
        <p:nvPicPr>
          <p:cNvPr id="2051" name="Picture 3"/>
          <p:cNvPicPr>
            <a:picLocks noChangeAspect="1" noChangeArrowheads="1"/>
          </p:cNvPicPr>
          <p:nvPr/>
        </p:nvPicPr>
        <p:blipFill>
          <a:blip r:embed="rId4" cstate="print"/>
          <a:srcRect/>
          <a:stretch>
            <a:fillRect/>
          </a:stretch>
        </p:blipFill>
        <p:spPr bwMode="auto">
          <a:xfrm>
            <a:off x="467544" y="3645024"/>
            <a:ext cx="1877393" cy="3009155"/>
          </a:xfrm>
          <a:prstGeom prst="rect">
            <a:avLst/>
          </a:prstGeom>
          <a:noFill/>
          <a:ln w="9525">
            <a:noFill/>
            <a:miter lim="800000"/>
            <a:headEnd/>
            <a:tailEnd/>
          </a:ln>
        </p:spPr>
      </p:pic>
      <p:pic>
        <p:nvPicPr>
          <p:cNvPr id="3" name="Picture 4"/>
          <p:cNvPicPr>
            <a:picLocks noChangeAspect="1" noChangeArrowheads="1"/>
          </p:cNvPicPr>
          <p:nvPr/>
        </p:nvPicPr>
        <p:blipFill>
          <a:blip r:embed="rId5" cstate="print"/>
          <a:srcRect/>
          <a:stretch>
            <a:fillRect/>
          </a:stretch>
        </p:blipFill>
        <p:spPr bwMode="auto">
          <a:xfrm>
            <a:off x="6300193" y="3717304"/>
            <a:ext cx="2016224" cy="2952056"/>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3419872" y="3618117"/>
            <a:ext cx="2135113" cy="30512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fbeelding 5" descr="geo_ppt_800x600_vmbo bb_blanco.jpg"/>
          <p:cNvPicPr>
            <a:picLocks noChangeAspect="1"/>
          </p:cNvPicPr>
          <p:nvPr/>
        </p:nvPicPr>
        <p:blipFill>
          <a:blip r:embed="rId3" cstate="print"/>
          <a:srcRect/>
          <a:stretch>
            <a:fillRect/>
          </a:stretch>
        </p:blipFill>
        <p:spPr bwMode="auto">
          <a:xfrm>
            <a:off x="0" y="0"/>
            <a:ext cx="9128269" cy="6858000"/>
          </a:xfrm>
          <a:prstGeom prst="rect">
            <a:avLst/>
          </a:prstGeom>
          <a:noFill/>
          <a:ln w="9525">
            <a:noFill/>
            <a:miter lim="800000"/>
            <a:headEnd/>
            <a:tailEnd/>
          </a:ln>
        </p:spPr>
      </p:pic>
      <p:sp>
        <p:nvSpPr>
          <p:cNvPr id="6" name="Tekstvak 5"/>
          <p:cNvSpPr txBox="1"/>
          <p:nvPr/>
        </p:nvSpPr>
        <p:spPr>
          <a:xfrm>
            <a:off x="539552" y="116632"/>
            <a:ext cx="6840760" cy="369332"/>
          </a:xfrm>
          <a:prstGeom prst="rect">
            <a:avLst/>
          </a:prstGeom>
          <a:noFill/>
        </p:spPr>
        <p:txBody>
          <a:bodyPr wrap="square" rtlCol="0">
            <a:spAutoFit/>
          </a:bodyPr>
          <a:lstStyle/>
          <a:p>
            <a:r>
              <a:rPr lang="nl-NL" b="1" dirty="0" smtClean="0"/>
              <a:t>2.5	Bronnen: Duitsland en Nederland vergeleken</a:t>
            </a:r>
            <a:endParaRPr lang="nl-NL" b="1" dirty="0"/>
          </a:p>
        </p:txBody>
      </p:sp>
      <p:graphicFrame>
        <p:nvGraphicFramePr>
          <p:cNvPr id="11" name="Tabel 10"/>
          <p:cNvGraphicFramePr>
            <a:graphicFrameLocks noGrp="1"/>
          </p:cNvGraphicFramePr>
          <p:nvPr/>
        </p:nvGraphicFramePr>
        <p:xfrm>
          <a:off x="467544" y="1700808"/>
          <a:ext cx="8280918" cy="2291080"/>
        </p:xfrm>
        <a:graphic>
          <a:graphicData uri="http://schemas.openxmlformats.org/drawingml/2006/table">
            <a:tbl>
              <a:tblPr firstRow="1" bandRow="1">
                <a:tableStyleId>{5C22544A-7EE6-4342-B048-85BDC9FD1C3A}</a:tableStyleId>
              </a:tblPr>
              <a:tblGrid>
                <a:gridCol w="2760306"/>
                <a:gridCol w="2760306"/>
                <a:gridCol w="2760306"/>
              </a:tblGrid>
              <a:tr h="370840">
                <a:tc>
                  <a:txBody>
                    <a:bodyPr/>
                    <a:lstStyle/>
                    <a:p>
                      <a:endParaRPr lang="nl-NL" dirty="0"/>
                    </a:p>
                  </a:txBody>
                  <a:tcPr/>
                </a:tc>
                <a:tc>
                  <a:txBody>
                    <a:bodyPr/>
                    <a:lstStyle/>
                    <a:p>
                      <a:r>
                        <a:rPr lang="nl-NL" dirty="0" smtClean="0"/>
                        <a:t>Nederland</a:t>
                      </a:r>
                      <a:endParaRPr lang="nl-NL" dirty="0"/>
                    </a:p>
                  </a:txBody>
                  <a:tcPr/>
                </a:tc>
                <a:tc>
                  <a:txBody>
                    <a:bodyPr/>
                    <a:lstStyle/>
                    <a:p>
                      <a:r>
                        <a:rPr lang="nl-NL" dirty="0" smtClean="0"/>
                        <a:t>Duitsland</a:t>
                      </a:r>
                      <a:endParaRPr lang="nl-NL" dirty="0"/>
                    </a:p>
                  </a:txBody>
                  <a:tcPr/>
                </a:tc>
              </a:tr>
              <a:tr h="370840">
                <a:tc>
                  <a:txBody>
                    <a:bodyPr/>
                    <a:lstStyle/>
                    <a:p>
                      <a:r>
                        <a:rPr lang="nl-NL" dirty="0" smtClean="0"/>
                        <a:t>Bevolkingsdichtheid</a:t>
                      </a:r>
                      <a:endParaRPr lang="nl-NL" dirty="0"/>
                    </a:p>
                  </a:txBody>
                  <a:tcPr/>
                </a:tc>
                <a:tc>
                  <a:txBody>
                    <a:bodyPr/>
                    <a:lstStyle/>
                    <a:p>
                      <a:r>
                        <a:rPr lang="nl-NL" dirty="0" smtClean="0"/>
                        <a:t>NL</a:t>
                      </a:r>
                      <a:r>
                        <a:rPr lang="nl-NL" baseline="0" dirty="0" smtClean="0"/>
                        <a:t> </a:t>
                      </a:r>
                      <a:r>
                        <a:rPr lang="nl-NL" dirty="0" smtClean="0"/>
                        <a:t>dichter bevolkt</a:t>
                      </a:r>
                      <a:endParaRPr lang="nl-NL" dirty="0"/>
                    </a:p>
                  </a:txBody>
                  <a:tcPr/>
                </a:tc>
                <a:tc>
                  <a:txBody>
                    <a:bodyPr/>
                    <a:lstStyle/>
                    <a:p>
                      <a:r>
                        <a:rPr lang="nl-NL" dirty="0" smtClean="0"/>
                        <a:t>Duitsland</a:t>
                      </a:r>
                      <a:r>
                        <a:rPr lang="nl-NL" baseline="0" dirty="0" smtClean="0"/>
                        <a:t> vooral in oosten weinig bevolking</a:t>
                      </a:r>
                      <a:endParaRPr lang="nl-NL" dirty="0"/>
                    </a:p>
                  </a:txBody>
                  <a:tcPr/>
                </a:tc>
              </a:tr>
              <a:tr h="370840">
                <a:tc>
                  <a:txBody>
                    <a:bodyPr/>
                    <a:lstStyle/>
                    <a:p>
                      <a:r>
                        <a:rPr lang="nl-NL" dirty="0" smtClean="0"/>
                        <a:t>Werkloosheid</a:t>
                      </a:r>
                      <a:endParaRPr lang="nl-NL" dirty="0"/>
                    </a:p>
                  </a:txBody>
                  <a:tcPr/>
                </a:tc>
                <a:tc>
                  <a:txBody>
                    <a:bodyPr/>
                    <a:lstStyle/>
                    <a:p>
                      <a:r>
                        <a:rPr lang="nl-NL" dirty="0" smtClean="0"/>
                        <a:t>Geringe werkloosheid</a:t>
                      </a:r>
                      <a:endParaRPr lang="nl-NL" dirty="0"/>
                    </a:p>
                  </a:txBody>
                  <a:tcPr/>
                </a:tc>
                <a:tc>
                  <a:txBody>
                    <a:bodyPr/>
                    <a:lstStyle/>
                    <a:p>
                      <a:r>
                        <a:rPr lang="nl-NL" dirty="0" smtClean="0"/>
                        <a:t>Hogere werkloosheid </a:t>
                      </a:r>
                    </a:p>
                    <a:p>
                      <a:r>
                        <a:rPr lang="nl-NL" dirty="0" smtClean="0"/>
                        <a:t>vooral in het oosten.</a:t>
                      </a:r>
                      <a:endParaRPr lang="nl-NL" dirty="0"/>
                    </a:p>
                  </a:txBody>
                  <a:tcPr/>
                </a:tc>
              </a:tr>
              <a:tr h="370840">
                <a:tc>
                  <a:txBody>
                    <a:bodyPr/>
                    <a:lstStyle/>
                    <a:p>
                      <a:r>
                        <a:rPr lang="nl-NL" dirty="0" smtClean="0"/>
                        <a:t>Krimpgebieden</a:t>
                      </a:r>
                      <a:endParaRPr lang="nl-NL" dirty="0"/>
                    </a:p>
                  </a:txBody>
                  <a:tcPr/>
                </a:tc>
                <a:tc>
                  <a:txBody>
                    <a:bodyPr/>
                    <a:lstStyle/>
                    <a:p>
                      <a:r>
                        <a:rPr lang="nl-NL" dirty="0" smtClean="0"/>
                        <a:t>Weinig krimpregio’s</a:t>
                      </a:r>
                      <a:endParaRPr lang="nl-NL" dirty="0"/>
                    </a:p>
                  </a:txBody>
                  <a:tcPr/>
                </a:tc>
                <a:tc>
                  <a:txBody>
                    <a:bodyPr/>
                    <a:lstStyle/>
                    <a:p>
                      <a:r>
                        <a:rPr lang="nl-NL" dirty="0" smtClean="0"/>
                        <a:t>Veel krimpregio’s </a:t>
                      </a:r>
                    </a:p>
                    <a:p>
                      <a:r>
                        <a:rPr lang="nl-NL" dirty="0" smtClean="0"/>
                        <a:t>Extreem</a:t>
                      </a:r>
                      <a:r>
                        <a:rPr lang="nl-NL" baseline="0" dirty="0" smtClean="0"/>
                        <a:t> in het oosten</a:t>
                      </a:r>
                      <a:endParaRPr lang="nl-NL"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fbeelding 5" descr="geo_ppt_800x600_vmbo bb_blanco.jpg"/>
          <p:cNvPicPr>
            <a:picLocks noChangeAspect="1"/>
          </p:cNvPicPr>
          <p:nvPr/>
        </p:nvPicPr>
        <p:blipFill>
          <a:blip r:embed="rId3" cstate="print"/>
          <a:srcRect/>
          <a:stretch>
            <a:fillRect/>
          </a:stretch>
        </p:blipFill>
        <p:spPr bwMode="auto">
          <a:xfrm>
            <a:off x="15730" y="-27384"/>
            <a:ext cx="9164719" cy="6885384"/>
          </a:xfrm>
          <a:prstGeom prst="rect">
            <a:avLst/>
          </a:prstGeom>
          <a:noFill/>
          <a:ln w="9525">
            <a:noFill/>
            <a:miter lim="800000"/>
            <a:headEnd/>
            <a:tailEnd/>
          </a:ln>
        </p:spPr>
      </p:pic>
      <p:sp>
        <p:nvSpPr>
          <p:cNvPr id="2052" name="Tekstvak 4"/>
          <p:cNvSpPr txBox="1">
            <a:spLocks noChangeArrowheads="1"/>
          </p:cNvSpPr>
          <p:nvPr/>
        </p:nvSpPr>
        <p:spPr bwMode="auto">
          <a:xfrm>
            <a:off x="323528" y="1052736"/>
            <a:ext cx="7920880" cy="1837565"/>
          </a:xfrm>
          <a:prstGeom prst="rect">
            <a:avLst/>
          </a:prstGeom>
          <a:noFill/>
          <a:ln w="9525">
            <a:noFill/>
            <a:miter lim="800000"/>
            <a:headEnd/>
            <a:tailEnd/>
          </a:ln>
        </p:spPr>
        <p:txBody>
          <a:bodyPr wrap="square" lIns="82433" tIns="41217" rIns="82433" bIns="41217">
            <a:spAutoFit/>
          </a:bodyPr>
          <a:lstStyle/>
          <a:p>
            <a:r>
              <a:rPr lang="nl-NL" sz="2400" b="1" dirty="0" smtClean="0"/>
              <a:t>Bevolkingsgroei</a:t>
            </a:r>
          </a:p>
          <a:p>
            <a:endParaRPr lang="nl-NL" sz="2400" b="1" dirty="0" smtClean="0"/>
          </a:p>
          <a:p>
            <a:pPr>
              <a:buFont typeface="Wingdings 3" pitchFamily="18" charset="2"/>
              <a:buChar char="u"/>
            </a:pPr>
            <a:r>
              <a:rPr lang="nl-NL" sz="2400" dirty="0" smtClean="0"/>
              <a:t> Bevolking groeide tot 2002 (82,5 miljoen)</a:t>
            </a:r>
          </a:p>
          <a:p>
            <a:r>
              <a:rPr lang="nl-NL" sz="2400" dirty="0" smtClean="0"/>
              <a:t>     Na 2002 nam het inwoneraantal af.</a:t>
            </a:r>
          </a:p>
          <a:p>
            <a:r>
              <a:rPr lang="nl-NL" dirty="0" smtClean="0"/>
              <a:t>	</a:t>
            </a:r>
            <a:endParaRPr lang="nl-NL" dirty="0"/>
          </a:p>
        </p:txBody>
      </p:sp>
      <p:sp>
        <p:nvSpPr>
          <p:cNvPr id="2053" name="Tekstvak 5"/>
          <p:cNvSpPr txBox="1">
            <a:spLocks noChangeArrowheads="1"/>
          </p:cNvSpPr>
          <p:nvPr/>
        </p:nvSpPr>
        <p:spPr bwMode="auto">
          <a:xfrm>
            <a:off x="395536" y="2669813"/>
            <a:ext cx="4464496" cy="1191235"/>
          </a:xfrm>
          <a:prstGeom prst="rect">
            <a:avLst/>
          </a:prstGeom>
          <a:noFill/>
          <a:ln w="9525">
            <a:noFill/>
            <a:miter lim="800000"/>
            <a:headEnd/>
            <a:tailEnd/>
          </a:ln>
        </p:spPr>
        <p:txBody>
          <a:bodyPr wrap="square" lIns="82433" tIns="41217" rIns="82433" bIns="41217">
            <a:spAutoFit/>
          </a:bodyPr>
          <a:lstStyle/>
          <a:p>
            <a:pPr>
              <a:buFont typeface="Calibri" pitchFamily="34" charset="0"/>
              <a:buChar char="●"/>
            </a:pPr>
            <a:r>
              <a:rPr lang="nl-NL" sz="2400" dirty="0"/>
              <a:t> </a:t>
            </a:r>
            <a:r>
              <a:rPr lang="nl-NL" sz="2400" dirty="0" smtClean="0"/>
              <a:t>Natuurlijke bevolkingsgroei</a:t>
            </a:r>
          </a:p>
          <a:p>
            <a:r>
              <a:rPr lang="nl-NL" sz="2400" dirty="0" smtClean="0"/>
              <a:t>    Al vanaf 1972 kent Duitsland</a:t>
            </a:r>
          </a:p>
          <a:p>
            <a:r>
              <a:rPr lang="nl-NL" sz="2400" dirty="0" smtClean="0"/>
              <a:t>    een sterfteoverschot.</a:t>
            </a:r>
            <a:endParaRPr lang="nl-NL" sz="2400" dirty="0"/>
          </a:p>
        </p:txBody>
      </p:sp>
      <p:sp>
        <p:nvSpPr>
          <p:cNvPr id="6" name="Tekstvak 5"/>
          <p:cNvSpPr txBox="1"/>
          <p:nvPr/>
        </p:nvSpPr>
        <p:spPr>
          <a:xfrm>
            <a:off x="539552" y="116632"/>
            <a:ext cx="6840760" cy="369332"/>
          </a:xfrm>
          <a:prstGeom prst="rect">
            <a:avLst/>
          </a:prstGeom>
          <a:noFill/>
        </p:spPr>
        <p:txBody>
          <a:bodyPr wrap="square" rtlCol="0">
            <a:spAutoFit/>
          </a:bodyPr>
          <a:lstStyle/>
          <a:p>
            <a:r>
              <a:rPr lang="nl-NL" b="1" dirty="0" smtClean="0"/>
              <a:t>2.1	Bevolkingsgroei in Duitsland</a:t>
            </a:r>
            <a:endParaRPr lang="nl-NL" b="1" dirty="0"/>
          </a:p>
        </p:txBody>
      </p:sp>
      <p:pic>
        <p:nvPicPr>
          <p:cNvPr id="1026" name="Picture 2"/>
          <p:cNvPicPr>
            <a:picLocks noChangeAspect="1" noChangeArrowheads="1"/>
          </p:cNvPicPr>
          <p:nvPr/>
        </p:nvPicPr>
        <p:blipFill>
          <a:blip r:embed="rId4" cstate="print"/>
          <a:srcRect/>
          <a:stretch>
            <a:fillRect/>
          </a:stretch>
        </p:blipFill>
        <p:spPr bwMode="auto">
          <a:xfrm>
            <a:off x="4932040" y="2564904"/>
            <a:ext cx="4097628" cy="3312368"/>
          </a:xfrm>
          <a:prstGeom prst="rect">
            <a:avLst/>
          </a:prstGeom>
          <a:noFill/>
          <a:ln w="9525">
            <a:noFill/>
            <a:miter lim="800000"/>
            <a:headEnd/>
            <a:tailEnd/>
          </a:ln>
        </p:spPr>
      </p:pic>
      <p:sp>
        <p:nvSpPr>
          <p:cNvPr id="8" name="Tekstvak 5"/>
          <p:cNvSpPr txBox="1">
            <a:spLocks noChangeArrowheads="1"/>
          </p:cNvSpPr>
          <p:nvPr/>
        </p:nvSpPr>
        <p:spPr bwMode="auto">
          <a:xfrm>
            <a:off x="323528" y="4028673"/>
            <a:ext cx="4536504" cy="1560567"/>
          </a:xfrm>
          <a:prstGeom prst="rect">
            <a:avLst/>
          </a:prstGeom>
          <a:noFill/>
          <a:ln w="9525">
            <a:noFill/>
            <a:miter lim="800000"/>
            <a:headEnd/>
            <a:tailEnd/>
          </a:ln>
        </p:spPr>
        <p:txBody>
          <a:bodyPr wrap="square" lIns="82433" tIns="41217" rIns="82433" bIns="41217">
            <a:spAutoFit/>
          </a:bodyPr>
          <a:lstStyle/>
          <a:p>
            <a:pPr>
              <a:buFont typeface="Calibri" pitchFamily="34" charset="0"/>
              <a:buChar char="●"/>
            </a:pPr>
            <a:r>
              <a:rPr lang="nl-NL" sz="2400" dirty="0"/>
              <a:t> </a:t>
            </a:r>
            <a:r>
              <a:rPr lang="nl-NL" sz="2400" dirty="0" smtClean="0"/>
              <a:t>Sociale bevolkingsgroei</a:t>
            </a:r>
          </a:p>
          <a:p>
            <a:r>
              <a:rPr lang="nl-NL" sz="2400" dirty="0" smtClean="0"/>
              <a:t>    Door de komst van immigranten </a:t>
            </a:r>
          </a:p>
          <a:p>
            <a:r>
              <a:rPr lang="nl-NL" sz="2400" dirty="0" smtClean="0"/>
              <a:t>    groeit de bevolking tot het begin</a:t>
            </a:r>
          </a:p>
          <a:p>
            <a:r>
              <a:rPr lang="nl-NL" sz="2400" dirty="0" smtClean="0"/>
              <a:t>    van deze eeuw.</a:t>
            </a:r>
            <a:endParaRPr lang="nl-NL"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fbeelding 5" descr="geo_ppt_800x600_vmbo bb_blanco.jpg"/>
          <p:cNvPicPr>
            <a:picLocks noChangeAspect="1"/>
          </p:cNvPicPr>
          <p:nvPr/>
        </p:nvPicPr>
        <p:blipFill>
          <a:blip r:embed="rId3" cstate="print"/>
          <a:srcRect/>
          <a:stretch>
            <a:fillRect/>
          </a:stretch>
        </p:blipFill>
        <p:spPr bwMode="auto">
          <a:xfrm>
            <a:off x="0" y="0"/>
            <a:ext cx="9128269" cy="6858000"/>
          </a:xfrm>
          <a:prstGeom prst="rect">
            <a:avLst/>
          </a:prstGeom>
          <a:noFill/>
          <a:ln w="9525">
            <a:noFill/>
            <a:miter lim="800000"/>
            <a:headEnd/>
            <a:tailEnd/>
          </a:ln>
        </p:spPr>
      </p:pic>
      <p:sp>
        <p:nvSpPr>
          <p:cNvPr id="2052" name="Tekstvak 4"/>
          <p:cNvSpPr txBox="1">
            <a:spLocks noChangeArrowheads="1"/>
          </p:cNvSpPr>
          <p:nvPr/>
        </p:nvSpPr>
        <p:spPr bwMode="auto">
          <a:xfrm>
            <a:off x="395536" y="908720"/>
            <a:ext cx="7560840" cy="1098902"/>
          </a:xfrm>
          <a:prstGeom prst="rect">
            <a:avLst/>
          </a:prstGeom>
          <a:noFill/>
          <a:ln w="9525">
            <a:noFill/>
            <a:miter lim="800000"/>
            <a:headEnd/>
            <a:tailEnd/>
          </a:ln>
        </p:spPr>
        <p:txBody>
          <a:bodyPr wrap="square" lIns="82433" tIns="41217" rIns="82433" bIns="41217">
            <a:spAutoFit/>
          </a:bodyPr>
          <a:lstStyle/>
          <a:p>
            <a:r>
              <a:rPr lang="nl-NL" sz="2400" b="1" dirty="0" smtClean="0"/>
              <a:t>Migratie</a:t>
            </a:r>
          </a:p>
          <a:p>
            <a:pPr>
              <a:buFont typeface="Wingdings 3" pitchFamily="18" charset="2"/>
              <a:buChar char="u"/>
            </a:pPr>
            <a:r>
              <a:rPr lang="nl-NL" sz="2400" dirty="0" smtClean="0"/>
              <a:t> Na 1950 drie groepen migranten naar Duitsland:</a:t>
            </a:r>
          </a:p>
          <a:p>
            <a:r>
              <a:rPr lang="nl-NL" dirty="0" smtClean="0"/>
              <a:t>	</a:t>
            </a:r>
            <a:endParaRPr lang="nl-NL" dirty="0"/>
          </a:p>
        </p:txBody>
      </p:sp>
      <p:sp>
        <p:nvSpPr>
          <p:cNvPr id="2053" name="Tekstvak 5"/>
          <p:cNvSpPr txBox="1">
            <a:spLocks noChangeArrowheads="1"/>
          </p:cNvSpPr>
          <p:nvPr/>
        </p:nvSpPr>
        <p:spPr bwMode="auto">
          <a:xfrm>
            <a:off x="395536" y="1700808"/>
            <a:ext cx="8496944" cy="1437456"/>
          </a:xfrm>
          <a:prstGeom prst="rect">
            <a:avLst/>
          </a:prstGeom>
          <a:noFill/>
          <a:ln w="9525">
            <a:noFill/>
            <a:miter lim="800000"/>
            <a:headEnd/>
            <a:tailEnd/>
          </a:ln>
        </p:spPr>
        <p:txBody>
          <a:bodyPr wrap="square" lIns="82433" tIns="41217" rIns="82433" bIns="41217">
            <a:spAutoFit/>
          </a:bodyPr>
          <a:lstStyle/>
          <a:p>
            <a:pPr>
              <a:buFont typeface="Calibri" pitchFamily="34" charset="0"/>
              <a:buChar char="●"/>
            </a:pPr>
            <a:r>
              <a:rPr lang="nl-NL" sz="2400" dirty="0"/>
              <a:t> </a:t>
            </a:r>
            <a:r>
              <a:rPr lang="nl-NL" sz="2400" b="1" dirty="0" smtClean="0"/>
              <a:t>1 Terugkeer van Duitsers</a:t>
            </a:r>
          </a:p>
          <a:p>
            <a:r>
              <a:rPr lang="nl-NL" sz="2400" dirty="0" smtClean="0"/>
              <a:t>	- </a:t>
            </a:r>
            <a:r>
              <a:rPr lang="nl-NL" sz="2000" dirty="0" smtClean="0"/>
              <a:t>Na WOII moest Duitsland landsdelen afstaan aan Polen en Rusland </a:t>
            </a:r>
            <a:r>
              <a:rPr lang="nl-NL" sz="2000" dirty="0" smtClean="0">
                <a:sym typeface="Wingdings" pitchFamily="2" charset="2"/>
              </a:rPr>
              <a:t> 	11 miljoen mensen vertrokken naar Duitsland.</a:t>
            </a:r>
          </a:p>
          <a:p>
            <a:r>
              <a:rPr lang="nl-NL" sz="2000" dirty="0" smtClean="0">
                <a:sym typeface="Wingdings" pitchFamily="2" charset="2"/>
              </a:rPr>
              <a:t>	- Na 1990 terugkeer van honderdduizenden </a:t>
            </a:r>
            <a:r>
              <a:rPr lang="nl-NL" sz="2000" dirty="0" err="1" smtClean="0">
                <a:sym typeface="Wingdings" pitchFamily="2" charset="2"/>
              </a:rPr>
              <a:t>Volksduitsers</a:t>
            </a:r>
            <a:endParaRPr lang="nl-NL" sz="2000" dirty="0"/>
          </a:p>
        </p:txBody>
      </p:sp>
      <p:sp>
        <p:nvSpPr>
          <p:cNvPr id="6" name="Tekstvak 5"/>
          <p:cNvSpPr txBox="1"/>
          <p:nvPr/>
        </p:nvSpPr>
        <p:spPr>
          <a:xfrm>
            <a:off x="539552" y="116632"/>
            <a:ext cx="6840760" cy="369332"/>
          </a:xfrm>
          <a:prstGeom prst="rect">
            <a:avLst/>
          </a:prstGeom>
          <a:noFill/>
        </p:spPr>
        <p:txBody>
          <a:bodyPr wrap="square" rtlCol="0">
            <a:spAutoFit/>
          </a:bodyPr>
          <a:lstStyle/>
          <a:p>
            <a:r>
              <a:rPr lang="nl-NL" b="1" dirty="0" smtClean="0"/>
              <a:t>2.1	Bevolkingsgroei in Duitsland</a:t>
            </a:r>
            <a:endParaRPr lang="nl-NL" b="1" dirty="0"/>
          </a:p>
        </p:txBody>
      </p:sp>
      <p:sp>
        <p:nvSpPr>
          <p:cNvPr id="8" name="Tekstvak 5"/>
          <p:cNvSpPr txBox="1">
            <a:spLocks noChangeArrowheads="1"/>
          </p:cNvSpPr>
          <p:nvPr/>
        </p:nvSpPr>
        <p:spPr bwMode="auto">
          <a:xfrm>
            <a:off x="467544" y="3284984"/>
            <a:ext cx="6120680" cy="1683677"/>
          </a:xfrm>
          <a:prstGeom prst="rect">
            <a:avLst/>
          </a:prstGeom>
          <a:noFill/>
          <a:ln w="9525">
            <a:noFill/>
            <a:miter lim="800000"/>
            <a:headEnd/>
            <a:tailEnd/>
          </a:ln>
        </p:spPr>
        <p:txBody>
          <a:bodyPr wrap="square" lIns="82433" tIns="41217" rIns="82433" bIns="41217">
            <a:spAutoFit/>
          </a:bodyPr>
          <a:lstStyle/>
          <a:p>
            <a:pPr>
              <a:buFont typeface="Calibri" pitchFamily="34" charset="0"/>
              <a:buChar char="●"/>
            </a:pPr>
            <a:r>
              <a:rPr lang="nl-NL" sz="2400" dirty="0"/>
              <a:t> </a:t>
            </a:r>
            <a:r>
              <a:rPr lang="nl-NL" sz="2400" b="1" dirty="0" smtClean="0"/>
              <a:t>2  Gastarbeiders</a:t>
            </a:r>
          </a:p>
          <a:p>
            <a:r>
              <a:rPr lang="nl-NL" dirty="0" smtClean="0"/>
              <a:t>	</a:t>
            </a:r>
            <a:r>
              <a:rPr lang="nl-NL" sz="2000" dirty="0" smtClean="0"/>
              <a:t>- Na 1960 arbeidstekort in Duitsland.</a:t>
            </a:r>
          </a:p>
          <a:p>
            <a:r>
              <a:rPr lang="nl-NL" sz="2000" dirty="0" smtClean="0"/>
              <a:t>	   Migranten uit Zuid-Europese landen (vooral 	Turkije), later ook veel uit Oost-Europa (vooral 	Polen).</a:t>
            </a:r>
            <a:endParaRPr lang="nl-NL" sz="2000" dirty="0"/>
          </a:p>
        </p:txBody>
      </p:sp>
      <p:sp>
        <p:nvSpPr>
          <p:cNvPr id="9" name="Rechthoek 8"/>
          <p:cNvSpPr/>
          <p:nvPr/>
        </p:nvSpPr>
        <p:spPr>
          <a:xfrm>
            <a:off x="395536" y="4869160"/>
            <a:ext cx="6480720" cy="1384995"/>
          </a:xfrm>
          <a:prstGeom prst="rect">
            <a:avLst/>
          </a:prstGeom>
        </p:spPr>
        <p:txBody>
          <a:bodyPr wrap="square">
            <a:spAutoFit/>
          </a:bodyPr>
          <a:lstStyle/>
          <a:p>
            <a:pPr>
              <a:buFont typeface="Calibri" pitchFamily="34" charset="0"/>
              <a:buChar char="●"/>
            </a:pPr>
            <a:r>
              <a:rPr lang="nl-NL" sz="2400" b="1" dirty="0" smtClean="0"/>
              <a:t> 3  Vluchtelingen</a:t>
            </a:r>
          </a:p>
          <a:p>
            <a:r>
              <a:rPr lang="nl-NL" dirty="0" smtClean="0"/>
              <a:t>	</a:t>
            </a:r>
            <a:r>
              <a:rPr lang="nl-NL" sz="2000" dirty="0" smtClean="0"/>
              <a:t>- Na 1990 veel vluchtelingen uit 	ontwikkelingslanden. Door strengere wetgeving 	neemt dit aantal snel af.</a:t>
            </a:r>
            <a:endParaRPr lang="nl-NL" sz="2000" dirty="0"/>
          </a:p>
        </p:txBody>
      </p:sp>
      <p:pic>
        <p:nvPicPr>
          <p:cNvPr id="4098" name="Picture 2"/>
          <p:cNvPicPr>
            <a:picLocks noChangeAspect="1" noChangeArrowheads="1"/>
          </p:cNvPicPr>
          <p:nvPr/>
        </p:nvPicPr>
        <p:blipFill>
          <a:blip r:embed="rId4" cstate="print"/>
          <a:srcRect/>
          <a:stretch>
            <a:fillRect/>
          </a:stretch>
        </p:blipFill>
        <p:spPr bwMode="auto">
          <a:xfrm>
            <a:off x="6804248" y="4092972"/>
            <a:ext cx="2083321" cy="19584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fbeelding 5" descr="geo_ppt_800x600_vmbo bb_blanco.jpg"/>
          <p:cNvPicPr>
            <a:picLocks noChangeAspect="1"/>
          </p:cNvPicPr>
          <p:nvPr/>
        </p:nvPicPr>
        <p:blipFill>
          <a:blip r:embed="rId3" cstate="print"/>
          <a:srcRect/>
          <a:stretch>
            <a:fillRect/>
          </a:stretch>
        </p:blipFill>
        <p:spPr bwMode="auto">
          <a:xfrm>
            <a:off x="15731" y="0"/>
            <a:ext cx="9128269" cy="6858000"/>
          </a:xfrm>
          <a:prstGeom prst="rect">
            <a:avLst/>
          </a:prstGeom>
          <a:noFill/>
          <a:ln w="9525">
            <a:noFill/>
            <a:miter lim="800000"/>
            <a:headEnd/>
            <a:tailEnd/>
          </a:ln>
        </p:spPr>
      </p:pic>
      <p:sp>
        <p:nvSpPr>
          <p:cNvPr id="2052" name="Tekstvak 4"/>
          <p:cNvSpPr txBox="1">
            <a:spLocks noChangeArrowheads="1"/>
          </p:cNvSpPr>
          <p:nvPr/>
        </p:nvSpPr>
        <p:spPr bwMode="auto">
          <a:xfrm>
            <a:off x="323528" y="836713"/>
            <a:ext cx="5040560" cy="1191235"/>
          </a:xfrm>
          <a:prstGeom prst="rect">
            <a:avLst/>
          </a:prstGeom>
          <a:noFill/>
          <a:ln w="9525">
            <a:noFill/>
            <a:miter lim="800000"/>
            <a:headEnd/>
            <a:tailEnd/>
          </a:ln>
        </p:spPr>
        <p:txBody>
          <a:bodyPr wrap="square" lIns="82433" tIns="41217" rIns="82433" bIns="41217">
            <a:spAutoFit/>
          </a:bodyPr>
          <a:lstStyle/>
          <a:p>
            <a:r>
              <a:rPr lang="nl-NL" sz="2400" b="1" dirty="0" smtClean="0"/>
              <a:t>Leeftijdsopbouw</a:t>
            </a:r>
          </a:p>
          <a:p>
            <a:pPr>
              <a:buFont typeface="Wingdings 3" pitchFamily="18" charset="2"/>
              <a:buChar char="u"/>
            </a:pPr>
            <a:r>
              <a:rPr lang="nl-NL" sz="2400" dirty="0" smtClean="0"/>
              <a:t> Leeftijdsdiagram van Duitsland: vergrijzing toegenomen door:</a:t>
            </a:r>
            <a:r>
              <a:rPr lang="nl-NL" dirty="0" smtClean="0"/>
              <a:t>	</a:t>
            </a:r>
            <a:endParaRPr lang="nl-NL" dirty="0"/>
          </a:p>
        </p:txBody>
      </p:sp>
      <p:sp>
        <p:nvSpPr>
          <p:cNvPr id="2053" name="Tekstvak 5"/>
          <p:cNvSpPr txBox="1">
            <a:spLocks noChangeArrowheads="1"/>
          </p:cNvSpPr>
          <p:nvPr/>
        </p:nvSpPr>
        <p:spPr bwMode="auto">
          <a:xfrm>
            <a:off x="334416" y="4077073"/>
            <a:ext cx="5256584" cy="452571"/>
          </a:xfrm>
          <a:prstGeom prst="rect">
            <a:avLst/>
          </a:prstGeom>
          <a:noFill/>
          <a:ln w="9525">
            <a:noFill/>
            <a:miter lim="800000"/>
            <a:headEnd/>
            <a:tailEnd/>
          </a:ln>
        </p:spPr>
        <p:txBody>
          <a:bodyPr wrap="square" lIns="82433" tIns="41217" rIns="82433" bIns="41217">
            <a:spAutoFit/>
          </a:bodyPr>
          <a:lstStyle/>
          <a:p>
            <a:pPr>
              <a:buFont typeface="Calibri" pitchFamily="34" charset="0"/>
              <a:buChar char="●"/>
            </a:pPr>
            <a:r>
              <a:rPr lang="nl-NL" sz="2400" dirty="0" smtClean="0"/>
              <a:t> Sterk stijgende levensverwachting.</a:t>
            </a:r>
            <a:endParaRPr lang="nl-NL" sz="2400" dirty="0"/>
          </a:p>
        </p:txBody>
      </p:sp>
      <p:sp>
        <p:nvSpPr>
          <p:cNvPr id="6" name="Tekstvak 5"/>
          <p:cNvSpPr txBox="1"/>
          <p:nvPr/>
        </p:nvSpPr>
        <p:spPr>
          <a:xfrm>
            <a:off x="539552" y="116632"/>
            <a:ext cx="6840760" cy="369332"/>
          </a:xfrm>
          <a:prstGeom prst="rect">
            <a:avLst/>
          </a:prstGeom>
          <a:noFill/>
        </p:spPr>
        <p:txBody>
          <a:bodyPr wrap="square" rtlCol="0">
            <a:spAutoFit/>
          </a:bodyPr>
          <a:lstStyle/>
          <a:p>
            <a:r>
              <a:rPr lang="nl-NL" b="1" dirty="0" smtClean="0"/>
              <a:t>2.1	Bevolkingsgroei in Duitsland</a:t>
            </a:r>
            <a:endParaRPr lang="nl-NL" b="1" dirty="0"/>
          </a:p>
        </p:txBody>
      </p:sp>
      <p:sp>
        <p:nvSpPr>
          <p:cNvPr id="8" name="Tekstvak 5"/>
          <p:cNvSpPr txBox="1">
            <a:spLocks noChangeArrowheads="1"/>
          </p:cNvSpPr>
          <p:nvPr/>
        </p:nvSpPr>
        <p:spPr bwMode="auto">
          <a:xfrm>
            <a:off x="323528" y="1988840"/>
            <a:ext cx="4536504" cy="1098902"/>
          </a:xfrm>
          <a:prstGeom prst="rect">
            <a:avLst/>
          </a:prstGeom>
          <a:noFill/>
          <a:ln w="9525">
            <a:noFill/>
            <a:miter lim="800000"/>
            <a:headEnd/>
            <a:tailEnd/>
          </a:ln>
        </p:spPr>
        <p:txBody>
          <a:bodyPr wrap="square" lIns="82433" tIns="41217" rIns="82433" bIns="41217">
            <a:spAutoFit/>
          </a:bodyPr>
          <a:lstStyle/>
          <a:p>
            <a:pPr>
              <a:buFont typeface="Calibri" pitchFamily="34" charset="0"/>
              <a:buChar char="●"/>
            </a:pPr>
            <a:r>
              <a:rPr lang="nl-NL" sz="2400" dirty="0"/>
              <a:t> </a:t>
            </a:r>
            <a:r>
              <a:rPr lang="nl-NL" sz="2400" dirty="0" smtClean="0"/>
              <a:t>Geboortegolf na 1950.</a:t>
            </a:r>
          </a:p>
          <a:p>
            <a:r>
              <a:rPr lang="nl-NL" sz="2400" dirty="0" smtClean="0"/>
              <a:t>    </a:t>
            </a:r>
            <a:r>
              <a:rPr lang="nl-NL" dirty="0" smtClean="0"/>
              <a:t>In de grafiek van 2010 zijn deze</a:t>
            </a:r>
          </a:p>
          <a:p>
            <a:r>
              <a:rPr lang="nl-NL" dirty="0" smtClean="0"/>
              <a:t>     mensen tussen de 40 en 60 jaar.</a:t>
            </a:r>
            <a:endParaRPr lang="nl-NL" dirty="0"/>
          </a:p>
        </p:txBody>
      </p:sp>
      <p:pic>
        <p:nvPicPr>
          <p:cNvPr id="2" name="Picture 2"/>
          <p:cNvPicPr>
            <a:picLocks noChangeAspect="1" noChangeArrowheads="1"/>
          </p:cNvPicPr>
          <p:nvPr/>
        </p:nvPicPr>
        <p:blipFill>
          <a:blip r:embed="rId4" cstate="print"/>
          <a:srcRect/>
          <a:stretch>
            <a:fillRect/>
          </a:stretch>
        </p:blipFill>
        <p:spPr bwMode="auto">
          <a:xfrm>
            <a:off x="5868144" y="1700808"/>
            <a:ext cx="3046607" cy="3888432"/>
          </a:xfrm>
          <a:prstGeom prst="rect">
            <a:avLst/>
          </a:prstGeom>
          <a:noFill/>
          <a:ln w="9525">
            <a:noFill/>
            <a:miter lim="800000"/>
            <a:headEnd/>
            <a:tailEnd/>
          </a:ln>
        </p:spPr>
      </p:pic>
      <p:sp>
        <p:nvSpPr>
          <p:cNvPr id="9" name="Tekstvak 5"/>
          <p:cNvSpPr txBox="1">
            <a:spLocks noChangeArrowheads="1"/>
          </p:cNvSpPr>
          <p:nvPr/>
        </p:nvSpPr>
        <p:spPr bwMode="auto">
          <a:xfrm>
            <a:off x="358897" y="3155603"/>
            <a:ext cx="4608512" cy="821903"/>
          </a:xfrm>
          <a:prstGeom prst="rect">
            <a:avLst/>
          </a:prstGeom>
          <a:noFill/>
          <a:ln w="9525">
            <a:noFill/>
            <a:miter lim="800000"/>
            <a:headEnd/>
            <a:tailEnd/>
          </a:ln>
        </p:spPr>
        <p:txBody>
          <a:bodyPr wrap="square" lIns="82433" tIns="41217" rIns="82433" bIns="41217">
            <a:spAutoFit/>
          </a:bodyPr>
          <a:lstStyle/>
          <a:p>
            <a:pPr>
              <a:buFont typeface="Calibri" pitchFamily="34" charset="0"/>
              <a:buChar char="●"/>
            </a:pPr>
            <a:r>
              <a:rPr lang="nl-NL" sz="2400" dirty="0"/>
              <a:t> </a:t>
            </a:r>
            <a:r>
              <a:rPr lang="nl-NL" sz="2400" dirty="0" smtClean="0"/>
              <a:t>Ontgroening na 1964.</a:t>
            </a:r>
          </a:p>
          <a:p>
            <a:r>
              <a:rPr lang="nl-NL" sz="2400" dirty="0" smtClean="0"/>
              <a:t>     </a:t>
            </a:r>
            <a:r>
              <a:rPr lang="nl-NL" dirty="0" smtClean="0"/>
              <a:t>Vanaf 1964 steeds minder geboorten</a:t>
            </a:r>
            <a:endParaRPr lang="nl-NL" dirty="0"/>
          </a:p>
        </p:txBody>
      </p:sp>
      <p:sp>
        <p:nvSpPr>
          <p:cNvPr id="10" name="Rechthoek 9"/>
          <p:cNvSpPr/>
          <p:nvPr/>
        </p:nvSpPr>
        <p:spPr>
          <a:xfrm>
            <a:off x="323528" y="4725144"/>
            <a:ext cx="5184576" cy="1200329"/>
          </a:xfrm>
          <a:prstGeom prst="rect">
            <a:avLst/>
          </a:prstGeom>
        </p:spPr>
        <p:txBody>
          <a:bodyPr wrap="square">
            <a:spAutoFit/>
          </a:bodyPr>
          <a:lstStyle/>
          <a:p>
            <a:r>
              <a:rPr lang="nl-NL" sz="2400" b="1" dirty="0" smtClean="0"/>
              <a:t>De toekomst</a:t>
            </a:r>
          </a:p>
          <a:p>
            <a:pPr>
              <a:buFont typeface="Wingdings 3" pitchFamily="18" charset="2"/>
              <a:buChar char="u"/>
            </a:pPr>
            <a:r>
              <a:rPr lang="nl-NL" dirty="0" smtClean="0"/>
              <a:t> </a:t>
            </a:r>
            <a:r>
              <a:rPr lang="nl-NL" sz="2400" dirty="0" smtClean="0"/>
              <a:t>Inwoneraantal zal sterk afnemen,</a:t>
            </a:r>
          </a:p>
          <a:p>
            <a:r>
              <a:rPr lang="nl-NL" sz="2400" dirty="0" smtClean="0"/>
              <a:t>    in 2050 mogelijk wel met 10 </a:t>
            </a:r>
            <a:r>
              <a:rPr lang="nl-NL" sz="2400" dirty="0" err="1" smtClean="0"/>
              <a:t>milj</a:t>
            </a:r>
            <a:r>
              <a:rPr lang="nl-NL" sz="2400" dirty="0" smtClean="0"/>
              <a:t>. </a:t>
            </a:r>
            <a:r>
              <a:rPr lang="nl-NL" sz="2400" dirty="0" err="1" smtClean="0"/>
              <a:t>inw</a:t>
            </a:r>
            <a:r>
              <a:rPr lang="nl-NL" sz="2400" dirty="0" smtClean="0"/>
              <a:t>.</a:t>
            </a:r>
            <a:endParaRPr lang="nl-N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fbeelding 5" descr="geo_ppt_800x600_vmbo bb_blanco.jpg"/>
          <p:cNvPicPr>
            <a:picLocks noChangeAspect="1"/>
          </p:cNvPicPr>
          <p:nvPr/>
        </p:nvPicPr>
        <p:blipFill>
          <a:blip r:embed="rId3" cstate="print"/>
          <a:srcRect/>
          <a:stretch>
            <a:fillRect/>
          </a:stretch>
        </p:blipFill>
        <p:spPr bwMode="auto">
          <a:xfrm>
            <a:off x="-180528" y="0"/>
            <a:ext cx="9324528" cy="6858000"/>
          </a:xfrm>
          <a:prstGeom prst="rect">
            <a:avLst/>
          </a:prstGeom>
          <a:noFill/>
          <a:ln w="9525">
            <a:noFill/>
            <a:miter lim="800000"/>
            <a:headEnd/>
            <a:tailEnd/>
          </a:ln>
        </p:spPr>
      </p:pic>
      <p:sp>
        <p:nvSpPr>
          <p:cNvPr id="2052" name="Tekstvak 4"/>
          <p:cNvSpPr txBox="1">
            <a:spLocks noChangeArrowheads="1"/>
          </p:cNvSpPr>
          <p:nvPr/>
        </p:nvSpPr>
        <p:spPr bwMode="auto">
          <a:xfrm>
            <a:off x="323528" y="836713"/>
            <a:ext cx="4176464" cy="5130775"/>
          </a:xfrm>
          <a:prstGeom prst="rect">
            <a:avLst/>
          </a:prstGeom>
          <a:noFill/>
          <a:ln w="9525">
            <a:noFill/>
            <a:miter lim="800000"/>
            <a:headEnd/>
            <a:tailEnd/>
          </a:ln>
        </p:spPr>
        <p:txBody>
          <a:bodyPr wrap="square" lIns="82433" tIns="41217" rIns="82433" bIns="41217">
            <a:spAutoFit/>
          </a:bodyPr>
          <a:lstStyle/>
          <a:p>
            <a:r>
              <a:rPr lang="nl-NL" sz="2400" b="1" dirty="0" smtClean="0"/>
              <a:t>Demografische transitie</a:t>
            </a:r>
          </a:p>
          <a:p>
            <a:r>
              <a:rPr lang="nl-NL" sz="2200" dirty="0" smtClean="0"/>
              <a:t>Kent vijf fasen:</a:t>
            </a:r>
          </a:p>
          <a:p>
            <a:endParaRPr lang="nl-NL" sz="2200" dirty="0" smtClean="0"/>
          </a:p>
          <a:p>
            <a:r>
              <a:rPr lang="nl-NL" sz="2200" b="1" dirty="0" smtClean="0"/>
              <a:t>Fase 1:</a:t>
            </a:r>
            <a:r>
              <a:rPr lang="nl-NL" sz="2200" dirty="0" smtClean="0"/>
              <a:t> </a:t>
            </a:r>
          </a:p>
          <a:p>
            <a:r>
              <a:rPr lang="nl-NL" sz="2200" dirty="0" smtClean="0"/>
              <a:t>Geboortecijfer:</a:t>
            </a:r>
            <a:r>
              <a:rPr lang="nl-NL" sz="2200" dirty="0" smtClean="0">
                <a:sym typeface="Wingdings" pitchFamily="2" charset="2"/>
              </a:rPr>
              <a:t> hoog</a:t>
            </a:r>
            <a:endParaRPr lang="nl-NL" sz="2200" dirty="0" smtClean="0"/>
          </a:p>
          <a:p>
            <a:r>
              <a:rPr lang="nl-NL" sz="2200" dirty="0" smtClean="0"/>
              <a:t>Sterftecijfer: hoog</a:t>
            </a:r>
          </a:p>
          <a:p>
            <a:endParaRPr lang="nl-NL" sz="2200" dirty="0" smtClean="0"/>
          </a:p>
          <a:p>
            <a:r>
              <a:rPr lang="nl-NL" sz="2200" b="1" dirty="0" smtClean="0"/>
              <a:t>Fase 2:</a:t>
            </a:r>
          </a:p>
          <a:p>
            <a:r>
              <a:rPr lang="nl-NL" sz="2200" dirty="0" smtClean="0"/>
              <a:t>Geboortecijfer: hoog</a:t>
            </a:r>
          </a:p>
          <a:p>
            <a:r>
              <a:rPr lang="nl-NL" sz="2200" dirty="0" smtClean="0"/>
              <a:t>Sterftecijfer: daalt snel</a:t>
            </a:r>
          </a:p>
          <a:p>
            <a:endParaRPr lang="nl-NL" sz="2200" dirty="0" smtClean="0"/>
          </a:p>
          <a:p>
            <a:r>
              <a:rPr lang="nl-NL" sz="2200" b="1" dirty="0" smtClean="0"/>
              <a:t>Fase 3:</a:t>
            </a:r>
          </a:p>
          <a:p>
            <a:r>
              <a:rPr lang="nl-NL" sz="2200" dirty="0" smtClean="0"/>
              <a:t>Geboortecijfer: daalt</a:t>
            </a:r>
          </a:p>
          <a:p>
            <a:r>
              <a:rPr lang="nl-NL" sz="2200" dirty="0" smtClean="0"/>
              <a:t>Sterftecijfer: daalt langzaam</a:t>
            </a:r>
          </a:p>
          <a:p>
            <a:r>
              <a:rPr lang="nl-NL" dirty="0" smtClean="0"/>
              <a:t>	</a:t>
            </a:r>
            <a:endParaRPr lang="nl-NL" dirty="0"/>
          </a:p>
        </p:txBody>
      </p:sp>
      <p:sp>
        <p:nvSpPr>
          <p:cNvPr id="6" name="Tekstvak 5"/>
          <p:cNvSpPr txBox="1"/>
          <p:nvPr/>
        </p:nvSpPr>
        <p:spPr>
          <a:xfrm>
            <a:off x="539552" y="116632"/>
            <a:ext cx="6840760" cy="369332"/>
          </a:xfrm>
          <a:prstGeom prst="rect">
            <a:avLst/>
          </a:prstGeom>
          <a:noFill/>
        </p:spPr>
        <p:txBody>
          <a:bodyPr wrap="square" rtlCol="0">
            <a:spAutoFit/>
          </a:bodyPr>
          <a:lstStyle/>
          <a:p>
            <a:r>
              <a:rPr lang="nl-NL" b="1" dirty="0" smtClean="0"/>
              <a:t>2.1	Bevolkingsgroei in Duitsland</a:t>
            </a:r>
            <a:endParaRPr lang="nl-NL" b="1" dirty="0"/>
          </a:p>
        </p:txBody>
      </p:sp>
      <p:pic>
        <p:nvPicPr>
          <p:cNvPr id="3074" name="Picture 2"/>
          <p:cNvPicPr>
            <a:picLocks noChangeAspect="1" noChangeArrowheads="1"/>
          </p:cNvPicPr>
          <p:nvPr/>
        </p:nvPicPr>
        <p:blipFill>
          <a:blip r:embed="rId4" cstate="print"/>
          <a:srcRect/>
          <a:stretch>
            <a:fillRect/>
          </a:stretch>
        </p:blipFill>
        <p:spPr bwMode="auto">
          <a:xfrm>
            <a:off x="4355976" y="908720"/>
            <a:ext cx="4396549" cy="2448271"/>
          </a:xfrm>
          <a:prstGeom prst="rect">
            <a:avLst/>
          </a:prstGeom>
          <a:noFill/>
          <a:ln w="9525">
            <a:noFill/>
            <a:miter lim="800000"/>
            <a:headEnd/>
            <a:tailEnd/>
          </a:ln>
        </p:spPr>
      </p:pic>
      <p:sp>
        <p:nvSpPr>
          <p:cNvPr id="11" name="Rechthoek 10"/>
          <p:cNvSpPr/>
          <p:nvPr/>
        </p:nvSpPr>
        <p:spPr>
          <a:xfrm>
            <a:off x="4355976" y="3501008"/>
            <a:ext cx="4572000" cy="2462213"/>
          </a:xfrm>
          <a:prstGeom prst="rect">
            <a:avLst/>
          </a:prstGeom>
        </p:spPr>
        <p:txBody>
          <a:bodyPr wrap="square">
            <a:spAutoFit/>
          </a:bodyPr>
          <a:lstStyle/>
          <a:p>
            <a:r>
              <a:rPr lang="nl-NL" sz="2200" b="1" dirty="0" smtClean="0"/>
              <a:t>Fase 4:</a:t>
            </a:r>
          </a:p>
          <a:p>
            <a:r>
              <a:rPr lang="nl-NL" sz="2200" dirty="0" smtClean="0"/>
              <a:t>Geboortecijfer: laag</a:t>
            </a:r>
          </a:p>
          <a:p>
            <a:r>
              <a:rPr lang="nl-NL" sz="2200" dirty="0" smtClean="0"/>
              <a:t>Sterftecijfer: laag</a:t>
            </a:r>
          </a:p>
          <a:p>
            <a:endParaRPr lang="nl-NL" sz="2200" dirty="0" smtClean="0"/>
          </a:p>
          <a:p>
            <a:r>
              <a:rPr lang="nl-NL" sz="2200" b="1" dirty="0" smtClean="0"/>
              <a:t>Fase 5:</a:t>
            </a:r>
          </a:p>
          <a:p>
            <a:r>
              <a:rPr lang="nl-NL" sz="2200" dirty="0" smtClean="0"/>
              <a:t>Geboortecijfer: erg laag</a:t>
            </a:r>
          </a:p>
          <a:p>
            <a:r>
              <a:rPr lang="nl-NL" sz="2200" dirty="0" smtClean="0"/>
              <a:t>Sterftecijfer: laag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fbeelding 5" descr="geo_ppt_800x600_vmbo bb_blanco.jpg"/>
          <p:cNvPicPr>
            <a:picLocks noChangeAspect="1"/>
          </p:cNvPicPr>
          <p:nvPr/>
        </p:nvPicPr>
        <p:blipFill>
          <a:blip r:embed="rId3" cstate="print"/>
          <a:srcRect/>
          <a:stretch>
            <a:fillRect/>
          </a:stretch>
        </p:blipFill>
        <p:spPr bwMode="auto">
          <a:xfrm>
            <a:off x="15731" y="0"/>
            <a:ext cx="9128269" cy="6858000"/>
          </a:xfrm>
          <a:prstGeom prst="rect">
            <a:avLst/>
          </a:prstGeom>
          <a:noFill/>
          <a:ln w="9525">
            <a:noFill/>
            <a:miter lim="800000"/>
            <a:headEnd/>
            <a:tailEnd/>
          </a:ln>
        </p:spPr>
      </p:pic>
      <p:sp>
        <p:nvSpPr>
          <p:cNvPr id="2052" name="Tekstvak 4"/>
          <p:cNvSpPr txBox="1">
            <a:spLocks noChangeArrowheads="1"/>
          </p:cNvSpPr>
          <p:nvPr/>
        </p:nvSpPr>
        <p:spPr bwMode="auto">
          <a:xfrm>
            <a:off x="395536" y="1340768"/>
            <a:ext cx="5040560" cy="1191235"/>
          </a:xfrm>
          <a:prstGeom prst="rect">
            <a:avLst/>
          </a:prstGeom>
          <a:noFill/>
          <a:ln w="9525">
            <a:noFill/>
            <a:miter lim="800000"/>
            <a:headEnd/>
            <a:tailEnd/>
          </a:ln>
        </p:spPr>
        <p:txBody>
          <a:bodyPr wrap="square" lIns="82433" tIns="41217" rIns="82433" bIns="41217">
            <a:spAutoFit/>
          </a:bodyPr>
          <a:lstStyle/>
          <a:p>
            <a:r>
              <a:rPr lang="nl-NL" sz="2400" b="1" dirty="0" smtClean="0"/>
              <a:t>Twee staten</a:t>
            </a:r>
          </a:p>
          <a:p>
            <a:pPr>
              <a:buFont typeface="Wingdings 3" pitchFamily="18" charset="2"/>
              <a:buChar char="u"/>
            </a:pPr>
            <a:r>
              <a:rPr lang="nl-NL" sz="2400" dirty="0" smtClean="0"/>
              <a:t> In grote delen van Oost-Duitsland krimpt de bevolking.</a:t>
            </a:r>
            <a:r>
              <a:rPr lang="nl-NL" dirty="0" smtClean="0"/>
              <a:t>	</a:t>
            </a:r>
            <a:endParaRPr lang="nl-NL" dirty="0"/>
          </a:p>
        </p:txBody>
      </p:sp>
      <p:sp>
        <p:nvSpPr>
          <p:cNvPr id="6" name="Tekstvak 5"/>
          <p:cNvSpPr txBox="1"/>
          <p:nvPr/>
        </p:nvSpPr>
        <p:spPr>
          <a:xfrm>
            <a:off x="539552" y="116632"/>
            <a:ext cx="6840760" cy="369332"/>
          </a:xfrm>
          <a:prstGeom prst="rect">
            <a:avLst/>
          </a:prstGeom>
          <a:noFill/>
        </p:spPr>
        <p:txBody>
          <a:bodyPr wrap="square" rtlCol="0">
            <a:spAutoFit/>
          </a:bodyPr>
          <a:lstStyle/>
          <a:p>
            <a:r>
              <a:rPr lang="nl-NL" b="1" dirty="0" smtClean="0"/>
              <a:t>2.2	Verschillen tussen regio’s</a:t>
            </a:r>
            <a:endParaRPr lang="nl-NL" b="1" dirty="0"/>
          </a:p>
        </p:txBody>
      </p:sp>
      <p:sp>
        <p:nvSpPr>
          <p:cNvPr id="8" name="Tekstvak 5"/>
          <p:cNvSpPr txBox="1">
            <a:spLocks noChangeArrowheads="1"/>
          </p:cNvSpPr>
          <p:nvPr/>
        </p:nvSpPr>
        <p:spPr bwMode="auto">
          <a:xfrm>
            <a:off x="323528" y="2708920"/>
            <a:ext cx="5040560" cy="2668562"/>
          </a:xfrm>
          <a:prstGeom prst="rect">
            <a:avLst/>
          </a:prstGeom>
          <a:noFill/>
          <a:ln w="9525">
            <a:noFill/>
            <a:miter lim="800000"/>
            <a:headEnd/>
            <a:tailEnd/>
          </a:ln>
        </p:spPr>
        <p:txBody>
          <a:bodyPr wrap="square" lIns="82433" tIns="41217" rIns="82433" bIns="41217">
            <a:spAutoFit/>
          </a:bodyPr>
          <a:lstStyle/>
          <a:p>
            <a:pPr>
              <a:buFont typeface="Calibri" pitchFamily="34" charset="0"/>
              <a:buChar char="●"/>
            </a:pPr>
            <a:r>
              <a:rPr lang="nl-NL" sz="2400" dirty="0"/>
              <a:t> </a:t>
            </a:r>
            <a:r>
              <a:rPr lang="nl-NL" sz="2400" dirty="0" smtClean="0"/>
              <a:t>Na WOII twee staten:</a:t>
            </a:r>
          </a:p>
          <a:p>
            <a:r>
              <a:rPr lang="nl-NL" sz="2400" dirty="0" smtClean="0"/>
              <a:t>    </a:t>
            </a:r>
            <a:r>
              <a:rPr lang="nl-NL" sz="2400" b="1" dirty="0" smtClean="0"/>
              <a:t>1</a:t>
            </a:r>
            <a:r>
              <a:rPr lang="nl-NL" sz="2400" dirty="0" smtClean="0"/>
              <a:t> </a:t>
            </a:r>
            <a:r>
              <a:rPr lang="nl-NL" sz="2400" b="1" dirty="0" err="1" smtClean="0"/>
              <a:t>Oost-Duitsland</a:t>
            </a:r>
            <a:r>
              <a:rPr lang="nl-NL" sz="2400" b="1" dirty="0" smtClean="0"/>
              <a:t>: </a:t>
            </a:r>
          </a:p>
          <a:p>
            <a:r>
              <a:rPr lang="nl-NL" sz="2400" dirty="0" smtClean="0"/>
              <a:t>     communistisch met als </a:t>
            </a:r>
          </a:p>
          <a:p>
            <a:r>
              <a:rPr lang="nl-NL" sz="2400" dirty="0" smtClean="0"/>
              <a:t>     bondgenoot de Sovjet-Unie.</a:t>
            </a:r>
          </a:p>
          <a:p>
            <a:r>
              <a:rPr lang="nl-NL" sz="2400" dirty="0" smtClean="0"/>
              <a:t>    </a:t>
            </a:r>
            <a:r>
              <a:rPr lang="nl-NL" sz="2400" b="1" dirty="0" smtClean="0"/>
              <a:t>2</a:t>
            </a:r>
            <a:r>
              <a:rPr lang="nl-NL" sz="2400" dirty="0" smtClean="0"/>
              <a:t> </a:t>
            </a:r>
            <a:r>
              <a:rPr lang="nl-NL" sz="2400" b="1" dirty="0" smtClean="0"/>
              <a:t>West-Duitsland:</a:t>
            </a:r>
          </a:p>
          <a:p>
            <a:r>
              <a:rPr lang="nl-NL" sz="2400" dirty="0" smtClean="0"/>
              <a:t>     kapitalistisch met als bondgenoot</a:t>
            </a:r>
          </a:p>
          <a:p>
            <a:r>
              <a:rPr lang="nl-NL" sz="2400" dirty="0" smtClean="0"/>
              <a:t>     de Verenigde Staten.</a:t>
            </a:r>
          </a:p>
        </p:txBody>
      </p:sp>
      <p:pic>
        <p:nvPicPr>
          <p:cNvPr id="4098" name="Picture 2"/>
          <p:cNvPicPr>
            <a:picLocks noChangeAspect="1" noChangeArrowheads="1"/>
          </p:cNvPicPr>
          <p:nvPr/>
        </p:nvPicPr>
        <p:blipFill>
          <a:blip r:embed="rId4" cstate="print"/>
          <a:srcRect/>
          <a:stretch>
            <a:fillRect/>
          </a:stretch>
        </p:blipFill>
        <p:spPr bwMode="auto">
          <a:xfrm>
            <a:off x="5580112" y="908720"/>
            <a:ext cx="3319154"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fbeelding 5" descr="geo_ppt_800x600_vmbo bb_blanco.jpg"/>
          <p:cNvPicPr>
            <a:picLocks noChangeAspect="1"/>
          </p:cNvPicPr>
          <p:nvPr/>
        </p:nvPicPr>
        <p:blipFill>
          <a:blip r:embed="rId3" cstate="print"/>
          <a:srcRect/>
          <a:stretch>
            <a:fillRect/>
          </a:stretch>
        </p:blipFill>
        <p:spPr bwMode="auto">
          <a:xfrm>
            <a:off x="15731" y="0"/>
            <a:ext cx="9128269" cy="6858000"/>
          </a:xfrm>
          <a:prstGeom prst="rect">
            <a:avLst/>
          </a:prstGeom>
          <a:noFill/>
          <a:ln w="9525">
            <a:noFill/>
            <a:miter lim="800000"/>
            <a:headEnd/>
            <a:tailEnd/>
          </a:ln>
        </p:spPr>
      </p:pic>
      <p:sp>
        <p:nvSpPr>
          <p:cNvPr id="2052" name="Tekstvak 4"/>
          <p:cNvSpPr txBox="1">
            <a:spLocks noChangeArrowheads="1"/>
          </p:cNvSpPr>
          <p:nvPr/>
        </p:nvSpPr>
        <p:spPr bwMode="auto">
          <a:xfrm>
            <a:off x="323528" y="1340768"/>
            <a:ext cx="5112568" cy="1560567"/>
          </a:xfrm>
          <a:prstGeom prst="rect">
            <a:avLst/>
          </a:prstGeom>
          <a:noFill/>
          <a:ln w="9525">
            <a:noFill/>
            <a:miter lim="800000"/>
            <a:headEnd/>
            <a:tailEnd/>
          </a:ln>
        </p:spPr>
        <p:txBody>
          <a:bodyPr wrap="square" lIns="82433" tIns="41217" rIns="82433" bIns="41217">
            <a:spAutoFit/>
          </a:bodyPr>
          <a:lstStyle/>
          <a:p>
            <a:r>
              <a:rPr lang="nl-NL" sz="2400" b="1" dirty="0" smtClean="0"/>
              <a:t>Krimp in </a:t>
            </a:r>
            <a:r>
              <a:rPr lang="nl-NL" sz="2400" b="1" dirty="0" err="1" smtClean="0"/>
              <a:t>Oost-Duitsland</a:t>
            </a:r>
            <a:endParaRPr lang="nl-NL" sz="2400" b="1" dirty="0" smtClean="0"/>
          </a:p>
          <a:p>
            <a:pPr>
              <a:buFont typeface="Wingdings 3" pitchFamily="18" charset="2"/>
              <a:buChar char="u"/>
            </a:pPr>
            <a:r>
              <a:rPr lang="nl-NL" sz="2400" dirty="0" smtClean="0"/>
              <a:t> Hereniging in 1989:</a:t>
            </a:r>
          </a:p>
          <a:p>
            <a:r>
              <a:rPr lang="nl-NL" sz="2400" dirty="0" smtClean="0"/>
              <a:t>Westen: rijk en modern.</a:t>
            </a:r>
          </a:p>
          <a:p>
            <a:r>
              <a:rPr lang="nl-NL" sz="2400" dirty="0" smtClean="0"/>
              <a:t>Oosten: vervallen en arm.</a:t>
            </a:r>
            <a:r>
              <a:rPr lang="nl-NL" dirty="0" smtClean="0"/>
              <a:t>	</a:t>
            </a:r>
            <a:endParaRPr lang="nl-NL" dirty="0"/>
          </a:p>
        </p:txBody>
      </p:sp>
      <p:sp>
        <p:nvSpPr>
          <p:cNvPr id="6" name="Tekstvak 5"/>
          <p:cNvSpPr txBox="1"/>
          <p:nvPr/>
        </p:nvSpPr>
        <p:spPr>
          <a:xfrm>
            <a:off x="539552" y="116632"/>
            <a:ext cx="6840760" cy="369332"/>
          </a:xfrm>
          <a:prstGeom prst="rect">
            <a:avLst/>
          </a:prstGeom>
          <a:noFill/>
        </p:spPr>
        <p:txBody>
          <a:bodyPr wrap="square" rtlCol="0">
            <a:spAutoFit/>
          </a:bodyPr>
          <a:lstStyle/>
          <a:p>
            <a:r>
              <a:rPr lang="nl-NL" b="1" dirty="0" smtClean="0"/>
              <a:t>2.2	Verschillen tussen regio’s</a:t>
            </a:r>
            <a:endParaRPr lang="nl-NL" b="1" dirty="0"/>
          </a:p>
        </p:txBody>
      </p:sp>
      <p:sp>
        <p:nvSpPr>
          <p:cNvPr id="8" name="Tekstvak 5"/>
          <p:cNvSpPr txBox="1">
            <a:spLocks noChangeArrowheads="1"/>
          </p:cNvSpPr>
          <p:nvPr/>
        </p:nvSpPr>
        <p:spPr bwMode="auto">
          <a:xfrm>
            <a:off x="323528" y="2924944"/>
            <a:ext cx="5040560" cy="821903"/>
          </a:xfrm>
          <a:prstGeom prst="rect">
            <a:avLst/>
          </a:prstGeom>
          <a:noFill/>
          <a:ln w="9525">
            <a:noFill/>
            <a:miter lim="800000"/>
            <a:headEnd/>
            <a:tailEnd/>
          </a:ln>
        </p:spPr>
        <p:txBody>
          <a:bodyPr wrap="square" lIns="82433" tIns="41217" rIns="82433" bIns="41217">
            <a:spAutoFit/>
          </a:bodyPr>
          <a:lstStyle/>
          <a:p>
            <a:pPr>
              <a:buFont typeface="Calibri" pitchFamily="34" charset="0"/>
              <a:buChar char="●"/>
            </a:pPr>
            <a:r>
              <a:rPr lang="nl-NL" sz="2400" dirty="0"/>
              <a:t> </a:t>
            </a:r>
            <a:r>
              <a:rPr lang="nl-NL" sz="2400" dirty="0" smtClean="0"/>
              <a:t>In het oosten: landbouw en industrie verouderd  </a:t>
            </a:r>
            <a:r>
              <a:rPr lang="nl-NL" sz="2400" dirty="0" smtClean="0">
                <a:sym typeface="Wingdings" pitchFamily="2" charset="2"/>
              </a:rPr>
              <a:t> veel banenverlies.</a:t>
            </a:r>
            <a:endParaRPr lang="nl-NL" sz="2400" dirty="0" smtClean="0"/>
          </a:p>
        </p:txBody>
      </p:sp>
      <p:sp>
        <p:nvSpPr>
          <p:cNvPr id="7" name="Tekstvak 2"/>
          <p:cNvSpPr txBox="1">
            <a:spLocks noChangeArrowheads="1"/>
          </p:cNvSpPr>
          <p:nvPr/>
        </p:nvSpPr>
        <p:spPr bwMode="auto">
          <a:xfrm>
            <a:off x="323529" y="3861048"/>
            <a:ext cx="5112568" cy="1191235"/>
          </a:xfrm>
          <a:prstGeom prst="rect">
            <a:avLst/>
          </a:prstGeom>
          <a:noFill/>
          <a:ln w="9525">
            <a:noFill/>
            <a:miter lim="800000"/>
            <a:headEnd/>
            <a:tailEnd/>
          </a:ln>
        </p:spPr>
        <p:txBody>
          <a:bodyPr wrap="square" lIns="82433" tIns="41217" rIns="82433" bIns="41217">
            <a:spAutoFit/>
          </a:bodyPr>
          <a:lstStyle/>
          <a:p>
            <a:pPr>
              <a:buFont typeface="Calibri" pitchFamily="34" charset="0"/>
              <a:buChar char="●"/>
            </a:pPr>
            <a:r>
              <a:rPr lang="nl-NL" sz="2400" dirty="0" smtClean="0"/>
              <a:t>   Steden en platteland lopen leeg.</a:t>
            </a:r>
          </a:p>
          <a:p>
            <a:r>
              <a:rPr lang="nl-NL" sz="2400" dirty="0" smtClean="0"/>
              <a:t>Mensen migreren naar het westelijk deel van Duitsland. </a:t>
            </a:r>
            <a:endParaRPr lang="nl-NL" sz="2400" dirty="0"/>
          </a:p>
        </p:txBody>
      </p:sp>
      <p:sp>
        <p:nvSpPr>
          <p:cNvPr id="9" name="Rechthoek 8"/>
          <p:cNvSpPr/>
          <p:nvPr/>
        </p:nvSpPr>
        <p:spPr>
          <a:xfrm>
            <a:off x="323528" y="5085184"/>
            <a:ext cx="5040560" cy="830997"/>
          </a:xfrm>
          <a:prstGeom prst="rect">
            <a:avLst/>
          </a:prstGeom>
        </p:spPr>
        <p:txBody>
          <a:bodyPr wrap="square">
            <a:spAutoFit/>
          </a:bodyPr>
          <a:lstStyle/>
          <a:p>
            <a:pPr>
              <a:buFont typeface="Arial Narrow" pitchFamily="34" charset="0"/>
              <a:buChar char="■"/>
            </a:pPr>
            <a:r>
              <a:rPr lang="nl-NL" sz="2400" dirty="0" smtClean="0"/>
              <a:t> Vooral jonge mensen vertrokken.</a:t>
            </a:r>
          </a:p>
          <a:p>
            <a:r>
              <a:rPr lang="nl-NL" sz="2400" dirty="0" smtClean="0"/>
              <a:t>    Vergrijzing neemt nog sneller toe. </a:t>
            </a:r>
            <a:endParaRPr lang="nl-NL" sz="2400" dirty="0"/>
          </a:p>
        </p:txBody>
      </p:sp>
      <p:pic>
        <p:nvPicPr>
          <p:cNvPr id="5122" name="Picture 2"/>
          <p:cNvPicPr>
            <a:picLocks noChangeAspect="1" noChangeArrowheads="1"/>
          </p:cNvPicPr>
          <p:nvPr/>
        </p:nvPicPr>
        <p:blipFill>
          <a:blip r:embed="rId4" cstate="print"/>
          <a:srcRect/>
          <a:stretch>
            <a:fillRect/>
          </a:stretch>
        </p:blipFill>
        <p:spPr bwMode="auto">
          <a:xfrm>
            <a:off x="5550778" y="1196752"/>
            <a:ext cx="3593222"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fbeelding 5" descr="geo_ppt_800x600_vmbo bb_blanco.jpg"/>
          <p:cNvPicPr>
            <a:picLocks noChangeAspect="1"/>
          </p:cNvPicPr>
          <p:nvPr/>
        </p:nvPicPr>
        <p:blipFill>
          <a:blip r:embed="rId3" cstate="print"/>
          <a:srcRect/>
          <a:stretch>
            <a:fillRect/>
          </a:stretch>
        </p:blipFill>
        <p:spPr bwMode="auto">
          <a:xfrm>
            <a:off x="15731" y="0"/>
            <a:ext cx="9128269" cy="6858000"/>
          </a:xfrm>
          <a:prstGeom prst="rect">
            <a:avLst/>
          </a:prstGeom>
          <a:noFill/>
          <a:ln w="9525">
            <a:noFill/>
            <a:miter lim="800000"/>
            <a:headEnd/>
            <a:tailEnd/>
          </a:ln>
        </p:spPr>
      </p:pic>
      <p:sp>
        <p:nvSpPr>
          <p:cNvPr id="2052" name="Tekstvak 4"/>
          <p:cNvSpPr txBox="1">
            <a:spLocks noChangeArrowheads="1"/>
          </p:cNvSpPr>
          <p:nvPr/>
        </p:nvSpPr>
        <p:spPr bwMode="auto">
          <a:xfrm>
            <a:off x="323528" y="836712"/>
            <a:ext cx="8136904" cy="1468234"/>
          </a:xfrm>
          <a:prstGeom prst="rect">
            <a:avLst/>
          </a:prstGeom>
          <a:noFill/>
          <a:ln w="9525">
            <a:noFill/>
            <a:miter lim="800000"/>
            <a:headEnd/>
            <a:tailEnd/>
          </a:ln>
        </p:spPr>
        <p:txBody>
          <a:bodyPr wrap="square" lIns="82433" tIns="41217" rIns="82433" bIns="41217">
            <a:spAutoFit/>
          </a:bodyPr>
          <a:lstStyle/>
          <a:p>
            <a:r>
              <a:rPr lang="nl-NL" sz="2400" b="1" dirty="0" smtClean="0"/>
              <a:t>Voorzieningen</a:t>
            </a:r>
          </a:p>
          <a:p>
            <a:pPr>
              <a:buFont typeface="Wingdings 3" pitchFamily="18" charset="2"/>
              <a:buChar char="u"/>
            </a:pPr>
            <a:r>
              <a:rPr lang="nl-NL" sz="2400" dirty="0" smtClean="0"/>
              <a:t> Voorzieningen verdwijnen.  </a:t>
            </a:r>
          </a:p>
          <a:p>
            <a:r>
              <a:rPr lang="nl-NL" sz="2400" dirty="0" smtClean="0"/>
              <a:t>Door de krimp van de bevolking zijn er niet voldoende klanten. </a:t>
            </a:r>
          </a:p>
          <a:p>
            <a:endParaRPr lang="nl-NL" dirty="0"/>
          </a:p>
        </p:txBody>
      </p:sp>
      <p:sp>
        <p:nvSpPr>
          <p:cNvPr id="6" name="Tekstvak 5"/>
          <p:cNvSpPr txBox="1"/>
          <p:nvPr/>
        </p:nvSpPr>
        <p:spPr>
          <a:xfrm>
            <a:off x="539552" y="116632"/>
            <a:ext cx="6840760" cy="369332"/>
          </a:xfrm>
          <a:prstGeom prst="rect">
            <a:avLst/>
          </a:prstGeom>
          <a:noFill/>
        </p:spPr>
        <p:txBody>
          <a:bodyPr wrap="square" rtlCol="0">
            <a:spAutoFit/>
          </a:bodyPr>
          <a:lstStyle/>
          <a:p>
            <a:r>
              <a:rPr lang="nl-NL" b="1" dirty="0" smtClean="0"/>
              <a:t>2.2	Verschillen tussen regio’s</a:t>
            </a:r>
            <a:endParaRPr lang="nl-NL" b="1" dirty="0"/>
          </a:p>
        </p:txBody>
      </p:sp>
      <p:sp>
        <p:nvSpPr>
          <p:cNvPr id="8" name="Tekstvak 5"/>
          <p:cNvSpPr txBox="1">
            <a:spLocks noChangeArrowheads="1"/>
          </p:cNvSpPr>
          <p:nvPr/>
        </p:nvSpPr>
        <p:spPr bwMode="auto">
          <a:xfrm>
            <a:off x="323528" y="3356992"/>
            <a:ext cx="8496944" cy="821903"/>
          </a:xfrm>
          <a:prstGeom prst="rect">
            <a:avLst/>
          </a:prstGeom>
          <a:noFill/>
          <a:ln w="9525">
            <a:noFill/>
            <a:miter lim="800000"/>
            <a:headEnd/>
            <a:tailEnd/>
          </a:ln>
        </p:spPr>
        <p:txBody>
          <a:bodyPr wrap="square" lIns="82433" tIns="41217" rIns="82433" bIns="41217">
            <a:spAutoFit/>
          </a:bodyPr>
          <a:lstStyle/>
          <a:p>
            <a:pPr>
              <a:buFont typeface="Calibri" pitchFamily="34" charset="0"/>
              <a:buChar char="●"/>
            </a:pPr>
            <a:r>
              <a:rPr lang="nl-NL" sz="2400" dirty="0"/>
              <a:t> </a:t>
            </a:r>
            <a:r>
              <a:rPr lang="nl-NL" sz="2400" dirty="0" smtClean="0"/>
              <a:t>Bevolkingskrimp: platteland en oude industriegebieden (zoals Ruhrgebied en Saarland) </a:t>
            </a:r>
            <a:r>
              <a:rPr lang="nl-NL" sz="2400" dirty="0" smtClean="0">
                <a:sym typeface="Wingdings" pitchFamily="2" charset="2"/>
              </a:rPr>
              <a:t> geen werkgelegenheid.</a:t>
            </a:r>
            <a:endParaRPr lang="nl-NL" sz="2400" dirty="0" smtClean="0"/>
          </a:p>
        </p:txBody>
      </p:sp>
      <p:sp>
        <p:nvSpPr>
          <p:cNvPr id="9" name="Rechthoek 8"/>
          <p:cNvSpPr/>
          <p:nvPr/>
        </p:nvSpPr>
        <p:spPr>
          <a:xfrm>
            <a:off x="323528" y="4221088"/>
            <a:ext cx="8280920" cy="1200329"/>
          </a:xfrm>
          <a:prstGeom prst="rect">
            <a:avLst/>
          </a:prstGeom>
        </p:spPr>
        <p:txBody>
          <a:bodyPr wrap="square">
            <a:spAutoFit/>
          </a:bodyPr>
          <a:lstStyle/>
          <a:p>
            <a:pPr>
              <a:buFont typeface="Arial Narrow" pitchFamily="34" charset="0"/>
              <a:buChar char="■"/>
            </a:pPr>
            <a:r>
              <a:rPr lang="nl-NL" sz="2400" dirty="0" smtClean="0"/>
              <a:t> Bevolkingsgroei:</a:t>
            </a:r>
          </a:p>
          <a:p>
            <a:r>
              <a:rPr lang="nl-NL" sz="2400" dirty="0" smtClean="0"/>
              <a:t>    Stedelijke gebieden (bijv.  omgeving München) </a:t>
            </a:r>
            <a:r>
              <a:rPr lang="nl-NL" sz="2400" dirty="0" smtClean="0">
                <a:sym typeface="Wingdings" pitchFamily="2" charset="2"/>
              </a:rPr>
              <a:t> moderne industrie en dienstverlening.</a:t>
            </a:r>
            <a:endParaRPr lang="nl-NL" sz="2400" dirty="0"/>
          </a:p>
        </p:txBody>
      </p:sp>
      <p:sp>
        <p:nvSpPr>
          <p:cNvPr id="10" name="Rechthoek 9"/>
          <p:cNvSpPr/>
          <p:nvPr/>
        </p:nvSpPr>
        <p:spPr>
          <a:xfrm>
            <a:off x="323528" y="2132856"/>
            <a:ext cx="8208912" cy="1200329"/>
          </a:xfrm>
          <a:prstGeom prst="rect">
            <a:avLst/>
          </a:prstGeom>
        </p:spPr>
        <p:txBody>
          <a:bodyPr wrap="square">
            <a:spAutoFit/>
          </a:bodyPr>
          <a:lstStyle/>
          <a:p>
            <a:r>
              <a:rPr lang="nl-NL" sz="2400" b="1" dirty="0" smtClean="0"/>
              <a:t>Krimp en groei</a:t>
            </a:r>
          </a:p>
          <a:p>
            <a:pPr>
              <a:buFont typeface="Wingdings 3" pitchFamily="18" charset="2"/>
              <a:buChar char="u"/>
            </a:pPr>
            <a:r>
              <a:rPr lang="nl-NL" sz="2400" dirty="0" smtClean="0"/>
              <a:t> In westelijk deel van Duitsland:</a:t>
            </a:r>
          </a:p>
          <a:p>
            <a:r>
              <a:rPr lang="nl-NL" sz="2400" dirty="0"/>
              <a:t>s</a:t>
            </a:r>
            <a:r>
              <a:rPr lang="nl-NL" sz="2400" dirty="0" smtClean="0"/>
              <a:t>ommige delen krimp, andere delen groei.</a:t>
            </a:r>
          </a:p>
        </p:txBody>
      </p:sp>
      <p:sp>
        <p:nvSpPr>
          <p:cNvPr id="11" name="Rechthoek 10"/>
          <p:cNvSpPr/>
          <p:nvPr/>
        </p:nvSpPr>
        <p:spPr>
          <a:xfrm>
            <a:off x="323528" y="5517232"/>
            <a:ext cx="8208912" cy="830997"/>
          </a:xfrm>
          <a:prstGeom prst="rect">
            <a:avLst/>
          </a:prstGeom>
        </p:spPr>
        <p:txBody>
          <a:bodyPr wrap="square">
            <a:spAutoFit/>
          </a:bodyPr>
          <a:lstStyle/>
          <a:p>
            <a:pPr>
              <a:buFont typeface="Arial Narrow" pitchFamily="34" charset="0"/>
              <a:buChar char="■"/>
            </a:pPr>
            <a:r>
              <a:rPr lang="nl-NL" sz="2400" dirty="0" smtClean="0"/>
              <a:t> Toename van het aantal huishoudens in vooral westelijke deelstaten.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fbeelding 5" descr="geo_ppt_800x600_vmbo bb_blanco.jpg"/>
          <p:cNvPicPr>
            <a:picLocks noChangeAspect="1"/>
          </p:cNvPicPr>
          <p:nvPr/>
        </p:nvPicPr>
        <p:blipFill>
          <a:blip r:embed="rId3" cstate="print"/>
          <a:srcRect/>
          <a:stretch>
            <a:fillRect/>
          </a:stretch>
        </p:blipFill>
        <p:spPr bwMode="auto">
          <a:xfrm>
            <a:off x="15731" y="0"/>
            <a:ext cx="9128269" cy="6858000"/>
          </a:xfrm>
          <a:prstGeom prst="rect">
            <a:avLst/>
          </a:prstGeom>
          <a:noFill/>
          <a:ln w="9525">
            <a:noFill/>
            <a:miter lim="800000"/>
            <a:headEnd/>
            <a:tailEnd/>
          </a:ln>
        </p:spPr>
      </p:pic>
      <p:sp>
        <p:nvSpPr>
          <p:cNvPr id="2052" name="Tekstvak 4"/>
          <p:cNvSpPr txBox="1">
            <a:spLocks noChangeArrowheads="1"/>
          </p:cNvSpPr>
          <p:nvPr/>
        </p:nvSpPr>
        <p:spPr bwMode="auto">
          <a:xfrm>
            <a:off x="323528" y="836712"/>
            <a:ext cx="3816424" cy="1929898"/>
          </a:xfrm>
          <a:prstGeom prst="rect">
            <a:avLst/>
          </a:prstGeom>
          <a:noFill/>
          <a:ln w="9525">
            <a:noFill/>
            <a:miter lim="800000"/>
            <a:headEnd/>
            <a:tailEnd/>
          </a:ln>
        </p:spPr>
        <p:txBody>
          <a:bodyPr wrap="square" lIns="82433" tIns="41217" rIns="82433" bIns="41217">
            <a:spAutoFit/>
          </a:bodyPr>
          <a:lstStyle/>
          <a:p>
            <a:r>
              <a:rPr lang="nl-NL" sz="2400" b="1" dirty="0" smtClean="0"/>
              <a:t>Stedelijke gebieden</a:t>
            </a:r>
          </a:p>
          <a:p>
            <a:pPr>
              <a:buFont typeface="Wingdings 3" pitchFamily="18" charset="2"/>
              <a:buChar char="u"/>
            </a:pPr>
            <a:r>
              <a:rPr lang="nl-NL" sz="2400" dirty="0" smtClean="0"/>
              <a:t> Vergelijkbaar proces als NL</a:t>
            </a:r>
          </a:p>
          <a:p>
            <a:r>
              <a:rPr lang="nl-NL" sz="2400" dirty="0" smtClean="0"/>
              <a:t>Door suburbanisatie zijn agglomeraties en stedelijke zones ontstaan.</a:t>
            </a:r>
          </a:p>
        </p:txBody>
      </p:sp>
      <p:sp>
        <p:nvSpPr>
          <p:cNvPr id="6" name="Tekstvak 5"/>
          <p:cNvSpPr txBox="1"/>
          <p:nvPr/>
        </p:nvSpPr>
        <p:spPr>
          <a:xfrm>
            <a:off x="539552" y="116632"/>
            <a:ext cx="6840760" cy="369332"/>
          </a:xfrm>
          <a:prstGeom prst="rect">
            <a:avLst/>
          </a:prstGeom>
          <a:noFill/>
        </p:spPr>
        <p:txBody>
          <a:bodyPr wrap="square" rtlCol="0">
            <a:spAutoFit/>
          </a:bodyPr>
          <a:lstStyle/>
          <a:p>
            <a:r>
              <a:rPr lang="nl-NL" b="1" dirty="0" smtClean="0"/>
              <a:t>2.3	De verstedelijking van Duitsland</a:t>
            </a:r>
            <a:endParaRPr lang="nl-NL" b="1" dirty="0"/>
          </a:p>
        </p:txBody>
      </p:sp>
      <p:sp>
        <p:nvSpPr>
          <p:cNvPr id="8" name="Tekstvak 5"/>
          <p:cNvSpPr txBox="1">
            <a:spLocks noChangeArrowheads="1"/>
          </p:cNvSpPr>
          <p:nvPr/>
        </p:nvSpPr>
        <p:spPr bwMode="auto">
          <a:xfrm>
            <a:off x="323528" y="2708920"/>
            <a:ext cx="3600400" cy="3130227"/>
          </a:xfrm>
          <a:prstGeom prst="rect">
            <a:avLst/>
          </a:prstGeom>
          <a:noFill/>
          <a:ln w="9525">
            <a:noFill/>
            <a:miter lim="800000"/>
            <a:headEnd/>
            <a:tailEnd/>
          </a:ln>
        </p:spPr>
        <p:txBody>
          <a:bodyPr wrap="square" lIns="82433" tIns="41217" rIns="82433" bIns="41217">
            <a:spAutoFit/>
          </a:bodyPr>
          <a:lstStyle/>
          <a:p>
            <a:pPr>
              <a:buFont typeface="Calibri" pitchFamily="34" charset="0"/>
              <a:buChar char="●"/>
            </a:pPr>
            <a:r>
              <a:rPr lang="nl-NL" sz="2400" dirty="0"/>
              <a:t> </a:t>
            </a:r>
            <a:r>
              <a:rPr lang="nl-NL" sz="2400" dirty="0" smtClean="0"/>
              <a:t>Elk stedelijk gebied zijn eigen specialisatie.</a:t>
            </a:r>
          </a:p>
          <a:p>
            <a:endParaRPr lang="nl-NL" dirty="0" smtClean="0"/>
          </a:p>
          <a:p>
            <a:r>
              <a:rPr lang="nl-NL" dirty="0" smtClean="0"/>
              <a:t>Ruhrgebied </a:t>
            </a:r>
            <a:r>
              <a:rPr lang="nl-NL" dirty="0" smtClean="0">
                <a:sym typeface="Wingdings" pitchFamily="2" charset="2"/>
              </a:rPr>
              <a:t> industrie</a:t>
            </a:r>
          </a:p>
          <a:p>
            <a:r>
              <a:rPr lang="nl-NL" dirty="0" smtClean="0">
                <a:sym typeface="Wingdings" pitchFamily="2" charset="2"/>
              </a:rPr>
              <a:t>Bremen en Hamburg  zeehaven</a:t>
            </a:r>
          </a:p>
          <a:p>
            <a:r>
              <a:rPr lang="nl-NL" dirty="0" smtClean="0">
                <a:sym typeface="Wingdings" pitchFamily="2" charset="2"/>
              </a:rPr>
              <a:t>Berlijn hoofdstad en regeringsstad</a:t>
            </a:r>
          </a:p>
          <a:p>
            <a:r>
              <a:rPr lang="nl-NL" dirty="0" smtClean="0">
                <a:sym typeface="Wingdings" pitchFamily="2" charset="2"/>
              </a:rPr>
              <a:t>Frankfurt  financiële hoofdstad</a:t>
            </a:r>
          </a:p>
          <a:p>
            <a:r>
              <a:rPr lang="nl-NL" dirty="0" smtClean="0">
                <a:sym typeface="Wingdings" pitchFamily="2" charset="2"/>
              </a:rPr>
              <a:t>Stuttgart en München  </a:t>
            </a:r>
            <a:r>
              <a:rPr lang="nl-NL" dirty="0" err="1" smtClean="0">
                <a:sym typeface="Wingdings" pitchFamily="2" charset="2"/>
              </a:rPr>
              <a:t>high-tech</a:t>
            </a:r>
            <a:r>
              <a:rPr lang="nl-NL" dirty="0" smtClean="0">
                <a:sym typeface="Wingdings" pitchFamily="2" charset="2"/>
              </a:rPr>
              <a:t> industrie</a:t>
            </a:r>
            <a:endParaRPr lang="nl-NL" dirty="0" smtClean="0"/>
          </a:p>
          <a:p>
            <a:endParaRPr lang="nl-NL" sz="2400" dirty="0" smtClean="0"/>
          </a:p>
        </p:txBody>
      </p:sp>
      <p:pic>
        <p:nvPicPr>
          <p:cNvPr id="6146" name="Picture 2"/>
          <p:cNvPicPr>
            <a:picLocks noChangeAspect="1" noChangeArrowheads="1"/>
          </p:cNvPicPr>
          <p:nvPr/>
        </p:nvPicPr>
        <p:blipFill>
          <a:blip r:embed="rId4" cstate="print"/>
          <a:srcRect/>
          <a:stretch>
            <a:fillRect/>
          </a:stretch>
        </p:blipFill>
        <p:spPr bwMode="auto">
          <a:xfrm>
            <a:off x="4139952" y="1196752"/>
            <a:ext cx="4837322" cy="43121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1119</TotalTime>
  <Words>1661</Words>
  <Application>Microsoft Office PowerPoint</Application>
  <PresentationFormat>Diavoorstelling (4:3)</PresentationFormat>
  <Paragraphs>283</Paragraphs>
  <Slides>18</Slides>
  <Notes>17</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Office-thema</vt:lpstr>
      <vt:lpstr>Bevolking en ruimte</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Frans Westerveen</dc:creator>
  <cp:lastModifiedBy>steurt</cp:lastModifiedBy>
  <cp:revision>117</cp:revision>
  <dcterms:created xsi:type="dcterms:W3CDTF">2012-09-29T17:32:08Z</dcterms:created>
  <dcterms:modified xsi:type="dcterms:W3CDTF">2012-11-29T12:24:55Z</dcterms:modified>
</cp:coreProperties>
</file>